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6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2" r:id="rId26"/>
    <p:sldId id="284" r:id="rId27"/>
    <p:sldId id="283" r:id="rId28"/>
    <p:sldId id="286" r:id="rId29"/>
    <p:sldId id="287" r:id="rId30"/>
    <p:sldId id="290" r:id="rId31"/>
    <p:sldId id="289" r:id="rId32"/>
    <p:sldId id="288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10"/>
    <p:restoredTop sz="94657"/>
  </p:normalViewPr>
  <p:slideViewPr>
    <p:cSldViewPr snapToGrid="0" snapToObjects="1">
      <p:cViewPr varScale="1">
        <p:scale>
          <a:sx n="102" d="100"/>
          <a:sy n="102" d="100"/>
        </p:scale>
        <p:origin x="6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760744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40721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703347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4395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5238388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858938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022827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3276676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863100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579339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701659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191242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938764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278622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98145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98119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69714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CF17C29-F8DE-6A42-B831-3DCD7AA2079F}" type="datetimeFigureOut">
              <a:rPr lang="en-IR" smtClean="0"/>
              <a:t>10/4/2025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1317D-4273-4E4D-8FE4-9B4220606EE4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85990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  <p:sldLayoutId id="214748389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07898-1EB2-EE46-85EF-44B9033B6C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>
                <a:solidFill>
                  <a:schemeClr val="accent1"/>
                </a:solidFill>
                <a:effectLst/>
                <a:latin typeface="Helvetica" pitchFamily="2" charset="0"/>
              </a:rPr>
              <a:t>Inflammatory Conditions of the Jaws</a:t>
            </a:r>
            <a:endParaRPr lang="en-IR" sz="6600" dirty="0">
              <a:solidFill>
                <a:schemeClr val="accent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1A99BB-3A44-A640-BA83-861DE6BE0A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119846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8151F-74D0-CF47-854E-8ACBD1F62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6C411-31F7-AB48-85C2-4328FD8FE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2729" y="4999666"/>
            <a:ext cx="8946541" cy="1526395"/>
          </a:xfrm>
        </p:spPr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involve the floor of the nasal fossa or maxillary sinus &gt;&gt;&gt; stimulate the adjacent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/>
                <a:latin typeface="Helvetica" pitchFamily="2" charset="0"/>
              </a:rPr>
              <a:t>mucosal lining </a:t>
            </a:r>
            <a:r>
              <a:rPr lang="en-US" dirty="0">
                <a:effectLst/>
                <a:latin typeface="Helvetica" pitchFamily="2" charset="0"/>
              </a:rPr>
              <a:t>of the air cavity producing a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/>
                <a:latin typeface="Helvetica" pitchFamily="2" charset="0"/>
              </a:rPr>
              <a:t>regional mucositis</a:t>
            </a:r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A17D3C-74E8-7C4E-9DE0-5EFCED5BF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97" y="0"/>
            <a:ext cx="12209397" cy="454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827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2DB28-3AC0-A445-9AF9-622543450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Effects on Adjacent Teeth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E5B487-099D-7B48-BD13-23CB70F058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  <a:effectLst/>
                <a:latin typeface="Helvetica" pitchFamily="2" charset="0"/>
              </a:rPr>
              <a:t>external resorption </a:t>
            </a:r>
            <a:endParaRPr lang="en-US" dirty="0">
              <a:effectLst/>
              <a:latin typeface="Helvetica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b="1" dirty="0" err="1">
                <a:solidFill>
                  <a:schemeClr val="tx2">
                    <a:lumMod val="75000"/>
                  </a:schemeClr>
                </a:solidFill>
                <a:effectLst/>
                <a:latin typeface="Helvetica" pitchFamily="2" charset="0"/>
              </a:rPr>
              <a:t>Hypercementosis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effectLst/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(bulbous-shaped roots)</a:t>
            </a:r>
          </a:p>
          <a:p>
            <a:pPr marL="0" indent="0">
              <a:buNone/>
            </a:pPr>
            <a:r>
              <a:rPr lang="en-US" dirty="0">
                <a:effectLst/>
                <a:latin typeface="Helvetica" pitchFamily="2" charset="0"/>
              </a:rPr>
              <a:t>asymmetric and not uniform </a:t>
            </a:r>
          </a:p>
          <a:p>
            <a:r>
              <a:rPr lang="en-US" dirty="0">
                <a:effectLst/>
                <a:latin typeface="Helvetica" pitchFamily="2" charset="0"/>
              </a:rPr>
              <a:t> rarefying osteitis involves deciduous teeth </a:t>
            </a:r>
            <a:r>
              <a:rPr lang="en-US" dirty="0">
                <a:latin typeface="Helvetica" pitchFamily="2" charset="0"/>
              </a:rPr>
              <a:t>&gt;&gt;&gt; </a:t>
            </a:r>
            <a:r>
              <a:rPr lang="en-US" dirty="0" err="1">
                <a:latin typeface="Helvetica" pitchFamily="2" charset="0"/>
              </a:rPr>
              <a:t>disrupte</a:t>
            </a:r>
            <a:r>
              <a:rPr lang="en-US" dirty="0">
                <a:latin typeface="Helvetica" pitchFamily="2" charset="0"/>
              </a:rPr>
              <a:t> eruption </a:t>
            </a:r>
            <a:r>
              <a:rPr lang="en-US" dirty="0">
                <a:effectLst/>
                <a:latin typeface="Helvetica" pitchFamily="2" charset="0"/>
              </a:rPr>
              <a:t>of the</a:t>
            </a:r>
            <a:r>
              <a:rPr lang="fa-IR" dirty="0">
                <a:effectLst/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underlying permanent dentition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45A10C-6968-4143-A1A5-7A9C86C8F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1169" y="4396635"/>
            <a:ext cx="4445000" cy="15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794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0C27F-5F4A-B448-9FA8-C47BDA556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E0B310B-8848-CC4E-9FA0-C68E4A3621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4974" y="0"/>
            <a:ext cx="8622052" cy="3429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682156-F396-9A40-BABC-D9EEFCAB68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974" y="3429000"/>
            <a:ext cx="8622052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432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DD7D2-06A5-2A49-8C88-CF8FA8F8C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Helvetica" pitchFamily="2" charset="0"/>
              </a:rPr>
              <a:t>Differential Interpretation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21309-0900-8644-BD5F-2410A1868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9446" y="1277656"/>
            <a:ext cx="6544455" cy="52859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effectLst/>
                <a:latin typeface="Helvetica" pitchFamily="2" charset="0"/>
              </a:rPr>
              <a:t>1. periapical </a:t>
            </a:r>
            <a:r>
              <a:rPr lang="en-US" sz="2200" b="1" dirty="0" err="1">
                <a:solidFill>
                  <a:schemeClr val="accent3">
                    <a:lumMod val="75000"/>
                  </a:schemeClr>
                </a:solidFill>
                <a:effectLst/>
                <a:latin typeface="Helvetica" pitchFamily="2" charset="0"/>
              </a:rPr>
              <a:t>cemento</a:t>
            </a: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effectLst/>
                <a:latin typeface="Helvetica" pitchFamily="2" charset="0"/>
              </a:rPr>
              <a:t>-osseous dysplasia (PCOD</a:t>
            </a: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latin typeface="Helvetica" pitchFamily="2" charset="0"/>
              </a:rPr>
              <a:t>) : </a:t>
            </a:r>
            <a:r>
              <a:rPr lang="en-US" b="1" dirty="0">
                <a:solidFill>
                  <a:schemeClr val="accent6"/>
                </a:solidFill>
                <a:latin typeface="Helvetica" pitchFamily="2" charset="0"/>
              </a:rPr>
              <a:t>early</a:t>
            </a:r>
            <a:r>
              <a:rPr lang="en-US" dirty="0">
                <a:latin typeface="Helvetica" pitchFamily="2" charset="0"/>
              </a:rPr>
              <a:t> radiolucent phase/  imaging characteristics cannot be used to reliably differentiate </a:t>
            </a:r>
          </a:p>
          <a:p>
            <a:r>
              <a:rPr lang="en-US" sz="1800" dirty="0">
                <a:latin typeface="Helvetica" pitchFamily="2" charset="0"/>
              </a:rPr>
              <a:t>clinical examination (pulp vitality)</a:t>
            </a:r>
          </a:p>
          <a:p>
            <a:r>
              <a:rPr lang="en-US" sz="1800" dirty="0">
                <a:latin typeface="Helvetica" pitchFamily="2" charset="0"/>
              </a:rPr>
              <a:t>development of a radiopaque focus</a:t>
            </a:r>
          </a:p>
          <a:p>
            <a:r>
              <a:rPr lang="en-US" sz="1800" dirty="0">
                <a:latin typeface="Helvetica" pitchFamily="2" charset="0"/>
              </a:rPr>
              <a:t>External root resorption more commonly in inflammation</a:t>
            </a:r>
          </a:p>
          <a:p>
            <a:pPr marL="0" indent="0">
              <a:buNone/>
            </a:pPr>
            <a:endParaRPr lang="en-US" dirty="0">
              <a:effectLst/>
              <a:latin typeface="Helvetica" pitchFamily="2" charset="0"/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chemeClr val="accent3">
                    <a:lumMod val="75000"/>
                  </a:schemeClr>
                </a:solidFill>
                <a:effectLst/>
                <a:latin typeface="Helvetica" pitchFamily="2" charset="0"/>
              </a:rPr>
              <a:t>2. Dense bone island (DBI) </a:t>
            </a:r>
            <a:r>
              <a:rPr lang="en-US" dirty="0">
                <a:latin typeface="Helvetica" pitchFamily="2" charset="0"/>
              </a:rPr>
              <a:t>(mimic a focus of sclerosing osteitis)</a:t>
            </a:r>
          </a:p>
          <a:p>
            <a:r>
              <a:rPr lang="en-US" sz="1800" dirty="0">
                <a:latin typeface="Helvetica" pitchFamily="2" charset="0"/>
              </a:rPr>
              <a:t>not alter the width of the PDL space </a:t>
            </a:r>
          </a:p>
          <a:p>
            <a:r>
              <a:rPr lang="en-US" sz="1800" dirty="0">
                <a:latin typeface="Helvetica" pitchFamily="2" charset="0"/>
              </a:rPr>
              <a:t>External resorption of mandibular molar is limited (blunt)</a:t>
            </a:r>
          </a:p>
          <a:p>
            <a:r>
              <a:rPr lang="en-US" sz="1800" dirty="0">
                <a:latin typeface="Helvetica" pitchFamily="2" charset="0"/>
              </a:rPr>
              <a:t>Narrow zone of transition</a:t>
            </a:r>
            <a:endParaRPr lang="en-IR" sz="1800" dirty="0"/>
          </a:p>
          <a:p>
            <a:pPr marL="0" indent="0">
              <a:buNone/>
            </a:pPr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9D7A41B-D2AA-4F4C-A116-D2D1320FA9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1554" y="405448"/>
            <a:ext cx="1651000" cy="2895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880809-A7EA-394A-A637-4C762DEA8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3900" y="4063999"/>
            <a:ext cx="4700418" cy="2011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77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28C70-D74A-A842-AD7A-789380D192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732" y="826718"/>
            <a:ext cx="7413984" cy="543420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3">
                    <a:lumMod val="75000"/>
                  </a:schemeClr>
                </a:solidFill>
                <a:effectLst/>
                <a:latin typeface="Helvetica" pitchFamily="2" charset="0"/>
              </a:rPr>
              <a:t>3. successful orthograde endodontic treatment or retrograde treatment with apical surgery</a:t>
            </a:r>
          </a:p>
          <a:p>
            <a:r>
              <a:rPr lang="en-US" dirty="0">
                <a:effectLst/>
                <a:latin typeface="Helvetica" pitchFamily="2" charset="0"/>
              </a:rPr>
              <a:t>central radiolucent area may not yet be fully mineralized</a:t>
            </a:r>
          </a:p>
          <a:p>
            <a:r>
              <a:rPr lang="en-US" dirty="0">
                <a:latin typeface="Helvetica" pitchFamily="2" charset="0"/>
              </a:rPr>
              <a:t>periphery bone of </a:t>
            </a:r>
            <a:r>
              <a:rPr lang="en-US" dirty="0">
                <a:effectLst/>
                <a:latin typeface="Helvetica" pitchFamily="2" charset="0"/>
              </a:rPr>
              <a:t>the radiolucent area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&gt;&gt;&gt; granular / radiating trabeculae / “rolled border”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Helvetica" pitchFamily="2" charset="0"/>
              </a:rPr>
              <a:t>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“doughnut pattern”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Helvetica" pitchFamily="2" charset="0"/>
              </a:rPr>
              <a:t>”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spoke-like” “fibrous scar”</a:t>
            </a:r>
          </a:p>
          <a:p>
            <a:r>
              <a:rPr lang="en-US" dirty="0">
                <a:effectLst/>
                <a:latin typeface="Helvetica" pitchFamily="2" charset="0"/>
              </a:rPr>
              <a:t> clinical signs and symptoms must be considered</a:t>
            </a:r>
          </a:p>
          <a:p>
            <a:endParaRPr lang="en-US" dirty="0">
              <a:latin typeface="Helvetica" pitchFamily="2" charset="0"/>
            </a:endParaRPr>
          </a:p>
          <a:p>
            <a:endParaRPr lang="en-US" dirty="0">
              <a:latin typeface="Helvetica" pitchFamily="2" charset="0"/>
            </a:endParaRPr>
          </a:p>
          <a:p>
            <a:endParaRPr lang="en-US" dirty="0"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accent3">
                    <a:lumMod val="75000"/>
                  </a:schemeClr>
                </a:solidFill>
                <a:effectLst/>
                <a:latin typeface="Helvetica" pitchFamily="2" charset="0"/>
              </a:rPr>
              <a:t>4. metastatic lesions and blood-borne malignancies (leukemia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Helvetica" pitchFamily="2" charset="0"/>
              </a:rPr>
              <a:t>)</a:t>
            </a:r>
            <a:endParaRPr lang="en-US" b="1" dirty="0">
              <a:solidFill>
                <a:schemeClr val="accent3">
                  <a:lumMod val="75000"/>
                </a:schemeClr>
              </a:solidFill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destruction</a:t>
            </a:r>
          </a:p>
          <a:p>
            <a:pPr marL="0" indent="0">
              <a:buNone/>
            </a:pPr>
            <a:endParaRPr lang="en-US" dirty="0">
              <a:latin typeface="Helvetica" pitchFamily="2" charset="0"/>
            </a:endParaRPr>
          </a:p>
          <a:p>
            <a:pPr marL="0" indent="0">
              <a:buNone/>
            </a:pPr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564A5D-146A-BB47-9DDA-89D2FBEDC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5785" y="1690056"/>
            <a:ext cx="4276215" cy="312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50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8BF91-2022-304E-A439-B049A9F9A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R" dirty="0"/>
              <a:t>2.</a:t>
            </a:r>
            <a:r>
              <a:rPr lang="en-US" dirty="0">
                <a:effectLst/>
                <a:latin typeface="Helvetica" pitchFamily="2" charset="0"/>
              </a:rPr>
              <a:t> Osteomyelitis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ABDDC-CCD6-D443-9129-11A2FC52A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553227"/>
            <a:ext cx="8946541" cy="4695172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widespread response of the bone to inflammation that includes not only the </a:t>
            </a:r>
            <a:r>
              <a:rPr lang="en-US" sz="2100" b="1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marrow</a:t>
            </a:r>
            <a:r>
              <a:rPr lang="en-US" dirty="0">
                <a:effectLst/>
                <a:latin typeface="Helvetica" pitchFamily="2" charset="0"/>
              </a:rPr>
              <a:t>, but also the </a:t>
            </a:r>
            <a:r>
              <a:rPr lang="en-US" sz="2100" b="1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cortical</a:t>
            </a:r>
            <a:r>
              <a:rPr lang="en-US" dirty="0">
                <a:effectLst/>
                <a:latin typeface="Helvetica" pitchFamily="2" charset="0"/>
              </a:rPr>
              <a:t> and </a:t>
            </a:r>
            <a:r>
              <a:rPr lang="en-US" sz="2100" b="1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cancellous</a:t>
            </a:r>
            <a:r>
              <a:rPr lang="en-US" dirty="0">
                <a:effectLst/>
                <a:latin typeface="Helvetica" pitchFamily="2" charset="0"/>
              </a:rPr>
              <a:t> bone as well as the </a:t>
            </a:r>
            <a:r>
              <a:rPr lang="en-US" sz="2100" b="1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periosteum</a:t>
            </a:r>
            <a:endParaRPr lang="en-US" dirty="0"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sz="2400" b="1" dirty="0">
                <a:solidFill>
                  <a:schemeClr val="accent3"/>
                </a:solidFill>
                <a:effectLst/>
                <a:latin typeface="Helvetica" pitchFamily="2" charset="0"/>
              </a:rPr>
              <a:t>hallmark</a:t>
            </a:r>
            <a:r>
              <a:rPr lang="en-US" dirty="0">
                <a:effectLst/>
                <a:latin typeface="Helvetica" pitchFamily="2" charset="0"/>
              </a:rPr>
              <a:t> feature :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b="1" dirty="0">
                <a:solidFill>
                  <a:schemeClr val="accent3"/>
                </a:solidFill>
                <a:effectLst/>
                <a:latin typeface="Helvetica" pitchFamily="2" charset="0"/>
              </a:rPr>
              <a:t>sequestrum</a:t>
            </a:r>
            <a:r>
              <a:rPr lang="en-US" dirty="0">
                <a:effectLst/>
                <a:latin typeface="Helvetica" pitchFamily="2" charset="0"/>
              </a:rPr>
              <a:t> (pl. </a:t>
            </a:r>
            <a:r>
              <a:rPr lang="en-US" dirty="0" err="1">
                <a:effectLst/>
                <a:latin typeface="Helvetica" pitchFamily="2" charset="0"/>
              </a:rPr>
              <a:t>sequestra</a:t>
            </a:r>
            <a:r>
              <a:rPr lang="en-US" dirty="0">
                <a:effectLst/>
                <a:latin typeface="Helvetica" pitchFamily="2" charset="0"/>
              </a:rPr>
              <a:t>)—one or more </a:t>
            </a:r>
            <a:r>
              <a:rPr lang="en-US" u="sng" dirty="0">
                <a:effectLst/>
                <a:latin typeface="Helvetica" pitchFamily="2" charset="0"/>
              </a:rPr>
              <a:t>fragments</a:t>
            </a:r>
            <a:r>
              <a:rPr lang="en-US" dirty="0">
                <a:effectLst/>
                <a:latin typeface="Helvetica" pitchFamily="2" charset="0"/>
              </a:rPr>
              <a:t> of diseased bone that are losing or have </a:t>
            </a:r>
            <a:r>
              <a:rPr lang="en-US" u="sng" dirty="0">
                <a:effectLst/>
                <a:latin typeface="Helvetica" pitchFamily="2" charset="0"/>
              </a:rPr>
              <a:t>lost their blood supply</a:t>
            </a:r>
            <a:r>
              <a:rPr lang="en-US" dirty="0">
                <a:effectLst/>
                <a:latin typeface="Helvetica" pitchFamily="2" charset="0"/>
              </a:rPr>
              <a:t>, and have undergone </a:t>
            </a:r>
            <a:r>
              <a:rPr lang="en-US" u="sng" dirty="0">
                <a:effectLst/>
                <a:latin typeface="Helvetica" pitchFamily="2" charset="0"/>
              </a:rPr>
              <a:t>necrosis</a:t>
            </a:r>
            <a:r>
              <a:rPr lang="en-US" dirty="0">
                <a:effectLst/>
                <a:latin typeface="Helvetica" pitchFamily="2" charset="0"/>
              </a:rPr>
              <a:t> as a consequence of this </a:t>
            </a:r>
            <a:r>
              <a:rPr lang="en-US" u="sng" dirty="0">
                <a:effectLst/>
                <a:latin typeface="Helvetica" pitchFamily="2" charset="0"/>
              </a:rPr>
              <a:t>ischemic</a:t>
            </a:r>
            <a:r>
              <a:rPr lang="en-US" dirty="0">
                <a:effectLst/>
                <a:latin typeface="Helvetica" pitchFamily="2" charset="0"/>
              </a:rPr>
              <a:t> injury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continue to spread </a:t>
            </a:r>
            <a:r>
              <a:rPr lang="en-US" dirty="0">
                <a:latin typeface="Helvetica" pitchFamily="2" charset="0"/>
              </a:rPr>
              <a:t>if not effectively managed </a:t>
            </a:r>
            <a:r>
              <a:rPr lang="en-US" dirty="0">
                <a:effectLst/>
                <a:latin typeface="Helvetica" pitchFamily="2" charset="0"/>
              </a:rPr>
              <a:t>: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effectLst/>
                <a:latin typeface="Helvetica" pitchFamily="2" charset="0"/>
              </a:rPr>
              <a:t>chronic systemic diseases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effectLst/>
                <a:latin typeface="Helvetica" pitchFamily="2" charset="0"/>
              </a:rPr>
              <a:t>immunosuppressive states</a:t>
            </a:r>
            <a:r>
              <a:rPr lang="en-US" dirty="0">
                <a:effectLst/>
                <a:latin typeface="Helvetica" pitchFamily="2" charset="0"/>
              </a:rPr>
              <a:t>, and disorders of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effectLst/>
                <a:latin typeface="Helvetica" pitchFamily="2" charset="0"/>
              </a:rPr>
              <a:t>decreased vascularity </a:t>
            </a:r>
            <a:r>
              <a:rPr lang="en-US" dirty="0">
                <a:effectLst/>
                <a:latin typeface="Helvetica" pitchFamily="2" charset="0"/>
              </a:rPr>
              <a:t>(e.g.,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effectLst/>
                <a:latin typeface="Helvetica" pitchFamily="2" charset="0"/>
              </a:rPr>
              <a:t>osteopetrosis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effectLst/>
                <a:latin typeface="Helvetica" pitchFamily="2" charset="0"/>
              </a:rPr>
              <a:t>sickle cell disease</a:t>
            </a:r>
            <a:r>
              <a:rPr lang="en-US" dirty="0">
                <a:effectLst/>
                <a:latin typeface="Helvetica" pitchFamily="2" charset="0"/>
              </a:rPr>
              <a:t>, and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effectLst/>
                <a:latin typeface="Helvetica" pitchFamily="2" charset="0"/>
              </a:rPr>
              <a:t>HIV/AIDS</a:t>
            </a:r>
            <a:r>
              <a:rPr lang="en-US" dirty="0">
                <a:effectLst/>
                <a:latin typeface="Helvetica" pitchFamily="2" charset="0"/>
              </a:rPr>
              <a:t>)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pPr marL="0" indent="0">
              <a:buNone/>
            </a:pP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862190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A8D0B-44B2-8B46-AB6A-4E568DB22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Disease Mechanism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8A0EF-C7BE-B04E-B66C-0D8609716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440494"/>
            <a:ext cx="8946541" cy="4807906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latin typeface="Helvetica" pitchFamily="2" charset="0"/>
              </a:rPr>
              <a:t> from periapical</a:t>
            </a:r>
            <a:r>
              <a:rPr lang="fa-IR" dirty="0">
                <a:latin typeface="Helvetica" pitchFamily="2" charset="0"/>
              </a:rPr>
              <a:t> </a:t>
            </a:r>
            <a:r>
              <a:rPr lang="en-US" dirty="0">
                <a:latin typeface="Helvetica" pitchFamily="2" charset="0"/>
              </a:rPr>
              <a:t>inflammatory disease/ tooth with a nonvital pulp</a:t>
            </a:r>
            <a:endParaRPr lang="fa-IR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gingiva </a:t>
            </a:r>
            <a:endParaRPr lang="fa-IR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hematogenous spread from a distant</a:t>
            </a:r>
            <a:r>
              <a:rPr lang="fa-IR" dirty="0">
                <a:latin typeface="Helvetica" pitchFamily="2" charset="0"/>
              </a:rPr>
              <a:t> </a:t>
            </a:r>
            <a:r>
              <a:rPr lang="en-US" dirty="0">
                <a:latin typeface="Helvetica" pitchFamily="2" charset="0"/>
              </a:rPr>
              <a:t>site </a:t>
            </a:r>
            <a:endParaRPr lang="fa-IR" dirty="0">
              <a:latin typeface="Helvetica" pitchFamily="2" charset="0"/>
            </a:endParaRPr>
          </a:p>
          <a:p>
            <a:endParaRPr lang="fa-IR" dirty="0">
              <a:latin typeface="Helvetica" pitchFamily="2" charset="0"/>
            </a:endParaRPr>
          </a:p>
          <a:p>
            <a:endParaRPr lang="en-US" dirty="0">
              <a:latin typeface="Helvetica" pitchFamily="2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chemeClr val="tx2"/>
                </a:solidFill>
                <a:latin typeface="Helvetica" pitchFamily="2" charset="0"/>
              </a:rPr>
              <a:t>Clinical Features</a:t>
            </a:r>
          </a:p>
          <a:p>
            <a:r>
              <a:rPr lang="en-US" dirty="0">
                <a:latin typeface="Helvetica" pitchFamily="2" charset="0"/>
              </a:rPr>
              <a:t>acute phase</a:t>
            </a:r>
            <a:r>
              <a:rPr lang="fa-IR" dirty="0">
                <a:latin typeface="Helvetica" pitchFamily="2" charset="0"/>
              </a:rPr>
              <a:t> :</a:t>
            </a:r>
            <a:r>
              <a:rPr lang="en-US" dirty="0">
                <a:latin typeface="Helvetica" pitchFamily="2" charset="0"/>
              </a:rPr>
              <a:t>all ages/ male/ mandible</a:t>
            </a:r>
          </a:p>
          <a:p>
            <a:r>
              <a:rPr lang="en-US" dirty="0">
                <a:latin typeface="Helvetica" pitchFamily="2" charset="0"/>
              </a:rPr>
              <a:t>chronic phase: inadequately treated acute phase osteomyelitis, or de novo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culture results usually are negative and the pathogenic microorganism rarely found.</a:t>
            </a:r>
          </a:p>
          <a:p>
            <a:r>
              <a:rPr lang="en-US" dirty="0">
                <a:latin typeface="Helvetica" pitchFamily="2" charset="0"/>
              </a:rPr>
              <a:t>In the mandible: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Helvetica" pitchFamily="2" charset="0"/>
              </a:rPr>
              <a:t>Temporomandibular joint (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Helvetica" pitchFamily="2" charset="0"/>
              </a:rPr>
              <a:t>septic arthritis</a:t>
            </a:r>
            <a:r>
              <a:rPr lang="en-US" dirty="0">
                <a:latin typeface="Helvetica" pitchFamily="2" charset="0"/>
              </a:rPr>
              <a:t>)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Helvetica" pitchFamily="2" charset="0"/>
              </a:rPr>
              <a:t>Ear infections and infection of the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Helvetica" pitchFamily="2" charset="0"/>
              </a:rPr>
              <a:t>mastoid air cells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9822652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A6B67-B79C-8447-8580-F9DF1C836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776614"/>
            <a:ext cx="8946541" cy="5962389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tx2"/>
                </a:solidFill>
                <a:latin typeface="Helvetica" pitchFamily="2" charset="0"/>
              </a:rPr>
              <a:t>Chronic osteomyelitis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Helvetica" pitchFamily="2" charset="0"/>
              </a:rPr>
              <a:t>chronic recurrent multifocal osteomyelitis (</a:t>
            </a:r>
            <a:r>
              <a:rPr lang="en-US" b="1" dirty="0">
                <a:solidFill>
                  <a:schemeClr val="tx2"/>
                </a:solidFill>
                <a:latin typeface="Helvetica" pitchFamily="2" charset="0"/>
              </a:rPr>
              <a:t>CRMO</a:t>
            </a:r>
            <a:r>
              <a:rPr lang="en-US" dirty="0">
                <a:latin typeface="Helvetica" pitchFamily="2" charset="0"/>
              </a:rPr>
              <a:t>) 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tx2"/>
                </a:solidFill>
                <a:latin typeface="Helvetica" pitchFamily="2" charset="0"/>
              </a:rPr>
              <a:t>SAPHO</a:t>
            </a:r>
            <a:r>
              <a:rPr lang="en-US" dirty="0">
                <a:latin typeface="Helvetica" pitchFamily="2" charset="0"/>
              </a:rPr>
              <a:t> syndrome (Synovitis, Acne, Pustulosis, Hyperostosis, osteomyelitis)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Helvetica" pitchFamily="2" charset="0"/>
              </a:rPr>
              <a:t>negative microbiologic cultures</a:t>
            </a:r>
          </a:p>
          <a:p>
            <a:r>
              <a:rPr lang="en-US" dirty="0">
                <a:latin typeface="Helvetica" pitchFamily="2" charset="0"/>
              </a:rPr>
              <a:t>intermittent recurrent pain and swelling</a:t>
            </a:r>
          </a:p>
          <a:p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Helvetica" pitchFamily="2" charset="0"/>
              </a:rPr>
              <a:t>de novo 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CRMO; symmetrically in the long bones in </a:t>
            </a:r>
            <a:r>
              <a:rPr lang="en-US" b="1" dirty="0">
                <a:solidFill>
                  <a:schemeClr val="accent1"/>
                </a:solidFill>
                <a:latin typeface="Helvetica" pitchFamily="2" charset="0"/>
              </a:rPr>
              <a:t>children</a:t>
            </a:r>
            <a:r>
              <a:rPr lang="en-US" dirty="0">
                <a:latin typeface="Helvetica" pitchFamily="2" charset="0"/>
              </a:rPr>
              <a:t>,</a:t>
            </a:r>
          </a:p>
          <a:p>
            <a:pPr marL="0" indent="0">
              <a:buNone/>
            </a:pPr>
            <a:r>
              <a:rPr lang="en-US" dirty="0">
                <a:latin typeface="Helvetica" pitchFamily="2" charset="0"/>
              </a:rPr>
              <a:t>The imaging features are identical to chronic osteomyelitis</a:t>
            </a:r>
          </a:p>
          <a:p>
            <a:r>
              <a:rPr lang="en-US" dirty="0">
                <a:latin typeface="Helvetica" pitchFamily="2" charset="0"/>
              </a:rPr>
              <a:t>Chronic osteomyelitis of the jaw in children not having a clear etiology may be a </a:t>
            </a:r>
            <a:r>
              <a:rPr lang="en-US" sz="2400" b="1" dirty="0">
                <a:solidFill>
                  <a:schemeClr val="accent1"/>
                </a:solidFill>
                <a:latin typeface="Helvetica" pitchFamily="2" charset="0"/>
              </a:rPr>
              <a:t>unifocal variant of CRMO</a:t>
            </a:r>
            <a:endParaRPr lang="en-US" dirty="0">
              <a:latin typeface="Helvetica" pitchFamily="2" charset="0"/>
            </a:endParaRP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753222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BC9BD-59C5-C64C-AA4E-220BF7B71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Imaging Examination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C54FD5-19EB-C845-9783-0E429B923C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293" y="1565754"/>
            <a:ext cx="8946541" cy="4482976"/>
          </a:xfrm>
        </p:spPr>
        <p:txBody>
          <a:bodyPr>
            <a:normAutofit/>
          </a:bodyPr>
          <a:lstStyle/>
          <a:p>
            <a:r>
              <a:rPr lang="en-US" dirty="0">
                <a:latin typeface="Helvetica" pitchFamily="2" charset="0"/>
              </a:rPr>
              <a:t>initial imaging: panoramic/ intraoral periapical and occlusal images </a:t>
            </a:r>
          </a:p>
          <a:p>
            <a:r>
              <a:rPr lang="en-US" dirty="0">
                <a:latin typeface="Helvetica" pitchFamily="2" charset="0"/>
              </a:rPr>
              <a:t>occlusal images: periosteal new bone formation</a:t>
            </a:r>
          </a:p>
          <a:p>
            <a:r>
              <a:rPr lang="en-US" dirty="0">
                <a:latin typeface="Helvetica" pitchFamily="2" charset="0"/>
              </a:rPr>
              <a:t>MDCT or CBCT : </a:t>
            </a:r>
            <a:r>
              <a:rPr lang="en-US" b="1" dirty="0">
                <a:solidFill>
                  <a:schemeClr val="accent1"/>
                </a:solidFill>
                <a:latin typeface="Helvetica" pitchFamily="2" charset="0"/>
              </a:rPr>
              <a:t>choice</a:t>
            </a:r>
            <a:r>
              <a:rPr lang="en-US" dirty="0">
                <a:latin typeface="Helvetica" pitchFamily="2" charset="0"/>
              </a:rPr>
              <a:t> for detecting periosteal new bone formation and </a:t>
            </a:r>
            <a:r>
              <a:rPr lang="en-US" dirty="0" err="1">
                <a:latin typeface="Helvetica" pitchFamily="2" charset="0"/>
              </a:rPr>
              <a:t>sequestra</a:t>
            </a:r>
            <a:endParaRPr lang="en-US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MRI : changes to the bone marrow</a:t>
            </a:r>
          </a:p>
          <a:p>
            <a:r>
              <a:rPr lang="en-US" dirty="0">
                <a:latin typeface="Helvetica" pitchFamily="2" charset="0"/>
              </a:rPr>
              <a:t>nuclear medicine examination with technetium (99mTc) and gallium (67Ga): confirm the diagnosis</a:t>
            </a:r>
          </a:p>
          <a:p>
            <a:pPr marL="0" indent="0">
              <a:buNone/>
            </a:pPr>
            <a:endParaRPr lang="en-US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chronic phase &gt;&gt;&gt; </a:t>
            </a:r>
            <a:r>
              <a:rPr lang="en-US" b="1" dirty="0">
                <a:solidFill>
                  <a:schemeClr val="accent1"/>
                </a:solidFill>
                <a:latin typeface="Helvetica" pitchFamily="2" charset="0"/>
              </a:rPr>
              <a:t>67Ga</a:t>
            </a:r>
            <a:r>
              <a:rPr lang="en-US" dirty="0">
                <a:latin typeface="Helvetica" pitchFamily="2" charset="0"/>
              </a:rPr>
              <a:t> examination is </a:t>
            </a:r>
            <a:r>
              <a:rPr lang="en-US" b="1" dirty="0">
                <a:solidFill>
                  <a:schemeClr val="accent1"/>
                </a:solidFill>
                <a:latin typeface="Helvetica" pitchFamily="2" charset="0"/>
              </a:rPr>
              <a:t>not</a:t>
            </a:r>
            <a:r>
              <a:rPr lang="en-US" dirty="0">
                <a:latin typeface="Helvetica" pitchFamily="2" charset="0"/>
              </a:rPr>
              <a:t> particularly useful because there may be no inflammatory cell population to detect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194245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19BE2-2FA8-F245-822C-58EA80C85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/>
                <a:latin typeface="Helvetica" pitchFamily="2" charset="0"/>
              </a:rPr>
              <a:t>Imaging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b="1" dirty="0">
                <a:effectLst/>
                <a:latin typeface="Helvetica" pitchFamily="2" charset="0"/>
              </a:rPr>
              <a:t>Features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1F711-6F65-9845-AD96-3F66087312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653436"/>
            <a:ext cx="9506233" cy="459496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Helvetica" pitchFamily="2" charset="0"/>
              </a:rPr>
              <a:t>posterior body of the mandible</a:t>
            </a:r>
          </a:p>
          <a:p>
            <a:endParaRPr lang="en-US" b="1" dirty="0">
              <a:solidFill>
                <a:schemeClr val="accent4">
                  <a:lumMod val="75000"/>
                </a:schemeClr>
              </a:solidFill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while inflammatory cells and exudate may be found in the bone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Helvetica" pitchFamily="2" charset="0"/>
              </a:rPr>
              <a:t>, no changes</a:t>
            </a:r>
            <a:r>
              <a:rPr lang="en-US" dirty="0">
                <a:latin typeface="Helvetica" pitchFamily="2" charset="0"/>
              </a:rPr>
              <a:t> may be apparent on the diagnostic images in the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Helvetica" pitchFamily="2" charset="0"/>
              </a:rPr>
              <a:t>early acute phase</a:t>
            </a:r>
            <a:r>
              <a:rPr lang="en-US" dirty="0">
                <a:latin typeface="Helvetica" pitchFamily="2" charset="0"/>
              </a:rPr>
              <a:t> of the disease.</a:t>
            </a:r>
          </a:p>
          <a:p>
            <a:endParaRPr lang="en-IR" dirty="0"/>
          </a:p>
          <a:p>
            <a:r>
              <a:rPr lang="en-US" dirty="0">
                <a:latin typeface="Helvetica" pitchFamily="2" charset="0"/>
              </a:rPr>
              <a:t>acute phase : poorly defined, non corticated periphery</a:t>
            </a:r>
          </a:p>
          <a:p>
            <a:r>
              <a:rPr lang="en-US" dirty="0">
                <a:latin typeface="Helvetica" pitchFamily="2" charset="0"/>
              </a:rPr>
              <a:t> With time &gt;&gt;&gt;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Helvetica" pitchFamily="2" charset="0"/>
              </a:rPr>
              <a:t>better defined</a:t>
            </a:r>
            <a:r>
              <a:rPr lang="en-US" dirty="0">
                <a:latin typeface="Helvetica" pitchFamily="2" charset="0"/>
              </a:rPr>
              <a:t>, but disease extension may still be difficult to visualize</a:t>
            </a:r>
          </a:p>
          <a:p>
            <a:r>
              <a:rPr lang="en-US" dirty="0">
                <a:latin typeface="Helvetica" pitchFamily="2" charset="0"/>
              </a:rPr>
              <a:t> increasing chronicity &gt;&gt;&gt;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Helvetica" pitchFamily="2" charset="0"/>
              </a:rPr>
              <a:t>wide zone of transition </a:t>
            </a:r>
            <a:r>
              <a:rPr lang="en-US" dirty="0">
                <a:latin typeface="Helvetica" pitchFamily="2" charset="0"/>
              </a:rPr>
              <a:t>may become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Helvetica" pitchFamily="2" charset="0"/>
              </a:rPr>
              <a:t>more visible </a:t>
            </a:r>
            <a:r>
              <a:rPr lang="en-US" dirty="0">
                <a:latin typeface="Helvetica" pitchFamily="2" charset="0"/>
              </a:rPr>
              <a:t>as the abnormal dense bone transitions to normal trabeculae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2255773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A9009-C47A-AF4A-A396-353772B2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583096"/>
            <a:ext cx="8946541" cy="6082747"/>
          </a:xfrm>
        </p:spPr>
        <p:txBody>
          <a:bodyPr>
            <a:normAutofit/>
          </a:bodyPr>
          <a:lstStyle/>
          <a:p>
            <a:r>
              <a:rPr lang="en-US" dirty="0">
                <a:latin typeface="Helvetica" pitchFamily="2" charset="0"/>
              </a:rPr>
              <a:t>Inflammation is the </a:t>
            </a:r>
            <a:r>
              <a:rPr lang="en-US" b="1" dirty="0">
                <a:solidFill>
                  <a:schemeClr val="accent1"/>
                </a:solidFill>
                <a:latin typeface="Helvetica" pitchFamily="2" charset="0"/>
              </a:rPr>
              <a:t>most common pathologic condition</a:t>
            </a:r>
            <a:r>
              <a:rPr lang="en-US" dirty="0">
                <a:latin typeface="Helvetica" pitchFamily="2" charset="0"/>
              </a:rPr>
              <a:t> arising in the jaws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b="1" dirty="0">
                <a:solidFill>
                  <a:schemeClr val="accent3"/>
                </a:solidFill>
                <a:latin typeface="Helvetica" pitchFamily="2" charset="0"/>
              </a:rPr>
              <a:t>periapical inflammatory: </a:t>
            </a:r>
            <a:r>
              <a:rPr lang="en-US" dirty="0">
                <a:latin typeface="Helvetica" pitchFamily="2" charset="0"/>
              </a:rPr>
              <a:t>initial source of the inflammatory response is a pathogenic microorganism and a necrotic tooth pulp/ lesion restricted to the tooth root apex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b="1" dirty="0">
                <a:solidFill>
                  <a:schemeClr val="accent3"/>
                </a:solidFill>
                <a:latin typeface="Helvetica" pitchFamily="2" charset="0"/>
              </a:rPr>
              <a:t>Pericoronitis:</a:t>
            </a:r>
            <a:r>
              <a:rPr lang="en-US" dirty="0">
                <a:latin typeface="Helvetica" pitchFamily="2" charset="0"/>
              </a:rPr>
              <a:t> involves the crown of a partially erupted tooth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b="1" dirty="0">
                <a:solidFill>
                  <a:schemeClr val="accent3"/>
                </a:solidFill>
                <a:latin typeface="Helvetica" pitchFamily="2" charset="0"/>
              </a:rPr>
              <a:t>Osteomyelitis: </a:t>
            </a:r>
            <a:r>
              <a:rPr lang="en-US" dirty="0">
                <a:latin typeface="Helvetica" pitchFamily="2" charset="0"/>
              </a:rPr>
              <a:t>inflammatory response spreads through the bone to an adjacent tissue space </a:t>
            </a:r>
            <a:endParaRPr lang="en-US" b="1" dirty="0">
              <a:solidFill>
                <a:schemeClr val="accent3"/>
              </a:solidFill>
              <a:latin typeface="Helvetica" pitchFamily="2" charset="0"/>
            </a:endParaRPr>
          </a:p>
          <a:p>
            <a:pPr marL="0" indent="0">
              <a:buNone/>
            </a:pPr>
            <a:r>
              <a:rPr lang="en-US" dirty="0">
                <a:latin typeface="Helvetica" pitchFamily="2" charset="0"/>
              </a:rPr>
              <a:t>no longer localized to root apex</a:t>
            </a:r>
          </a:p>
          <a:p>
            <a:pPr marL="0" indent="0">
              <a:buNone/>
            </a:pPr>
            <a:r>
              <a:rPr lang="en-US" dirty="0">
                <a:latin typeface="Helvetica" pitchFamily="2" charset="0"/>
              </a:rPr>
              <a:t>death or necrosis of bone</a:t>
            </a:r>
          </a:p>
        </p:txBody>
      </p:sp>
    </p:spTree>
    <p:extLst>
      <p:ext uri="{BB962C8B-B14F-4D97-AF65-F5344CB8AC3E}">
        <p14:creationId xmlns:p14="http://schemas.microsoft.com/office/powerpoint/2010/main" val="2980281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B2273-85DF-2D44-88D5-6963BD9FC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574" y="204606"/>
            <a:ext cx="9404723" cy="1400530"/>
          </a:xfrm>
        </p:spPr>
        <p:txBody>
          <a:bodyPr/>
          <a:lstStyle/>
          <a:p>
            <a:r>
              <a:rPr lang="en-US" sz="4000" dirty="0">
                <a:effectLst/>
                <a:latin typeface="Helvetica" pitchFamily="2" charset="0"/>
              </a:rPr>
              <a:t>Internal structure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75E4C-17FC-6948-BD77-BCD16A700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6767" y="897684"/>
            <a:ext cx="4564799" cy="5755710"/>
          </a:xfrm>
        </p:spPr>
        <p:txBody>
          <a:bodyPr>
            <a:normAutofit/>
          </a:bodyPr>
          <a:lstStyle/>
          <a:p>
            <a:r>
              <a:rPr lang="en-US" sz="1800" dirty="0">
                <a:effectLst/>
                <a:latin typeface="Helvetica" pitchFamily="2" charset="0"/>
              </a:rPr>
              <a:t>acute phase : 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  <a:effectLst/>
                <a:latin typeface="Helvetica" pitchFamily="2" charset="0"/>
              </a:rPr>
              <a:t>slight decrease </a:t>
            </a:r>
            <a:r>
              <a:rPr lang="en-US" sz="1800" dirty="0">
                <a:effectLst/>
                <a:latin typeface="Helvetica" pitchFamily="2" charset="0"/>
              </a:rPr>
              <a:t>in the </a:t>
            </a:r>
            <a:r>
              <a:rPr lang="en-US" sz="1800" dirty="0">
                <a:latin typeface="Helvetica" pitchFamily="2" charset="0"/>
              </a:rPr>
              <a:t>density of bone/ </a:t>
            </a:r>
            <a:r>
              <a:rPr lang="en-US" sz="1800" dirty="0">
                <a:solidFill>
                  <a:schemeClr val="accent3">
                    <a:lumMod val="75000"/>
                  </a:schemeClr>
                </a:solidFill>
                <a:latin typeface="Helvetica" pitchFamily="2" charset="0"/>
              </a:rPr>
              <a:t>loss of sharpness</a:t>
            </a:r>
            <a:r>
              <a:rPr lang="en-US" sz="1800" dirty="0">
                <a:latin typeface="Helvetica" pitchFamily="2" charset="0"/>
              </a:rPr>
              <a:t> of the existing trabeculae</a:t>
            </a:r>
            <a:endParaRPr lang="en-US" sz="1800" dirty="0">
              <a:effectLst/>
              <a:latin typeface="Helvetica" pitchFamily="2" charset="0"/>
            </a:endParaRPr>
          </a:p>
          <a:p>
            <a:r>
              <a:rPr lang="en-US" sz="1800" dirty="0">
                <a:effectLst/>
                <a:latin typeface="Helvetica" pitchFamily="2" charset="0"/>
              </a:rPr>
              <a:t>As the disease process begins to spread &gt;&gt;&gt; </a:t>
            </a:r>
            <a:r>
              <a:rPr lang="en-US" sz="1800" dirty="0">
                <a:latin typeface="Helvetica" pitchFamily="2" charset="0"/>
              </a:rPr>
              <a:t>more profound resorption </a:t>
            </a:r>
            <a:r>
              <a:rPr lang="en-US" sz="1800" dirty="0">
                <a:effectLst/>
                <a:latin typeface="Helvetica" pitchFamily="2" charset="0"/>
              </a:rPr>
              <a:t>radiolucency in one or more focal areas</a:t>
            </a:r>
          </a:p>
          <a:p>
            <a:pPr marL="0" indent="0">
              <a:buNone/>
            </a:pPr>
            <a:r>
              <a:rPr lang="en-US" sz="1800" dirty="0">
                <a:effectLst/>
                <a:latin typeface="Helvetica" pitchFamily="2" charset="0"/>
              </a:rPr>
              <a:t> </a:t>
            </a:r>
          </a:p>
          <a:p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effectLst/>
                <a:latin typeface="Helvetica" pitchFamily="2" charset="0"/>
              </a:rPr>
              <a:t>Sclerotic</a:t>
            </a:r>
            <a:r>
              <a:rPr lang="en-US" sz="1800" dirty="0">
                <a:latin typeface="Helvetica" pitchFamily="2" charset="0"/>
              </a:rPr>
              <a:t> regions may cancellous bone is uniformly radiopaque with a density similar to cortical bone </a:t>
            </a:r>
          </a:p>
          <a:p>
            <a:r>
              <a:rPr lang="en-US" b="1" dirty="0" err="1">
                <a:solidFill>
                  <a:schemeClr val="accent3">
                    <a:lumMod val="75000"/>
                  </a:schemeClr>
                </a:solidFill>
                <a:effectLst/>
                <a:latin typeface="Helvetica" pitchFamily="2" charset="0"/>
              </a:rPr>
              <a:t>Sequestra</a:t>
            </a:r>
            <a:r>
              <a:rPr lang="en-US" sz="1800" dirty="0">
                <a:latin typeface="Helvetica" pitchFamily="2" charset="0"/>
              </a:rPr>
              <a:t> (smaller in young patients)</a:t>
            </a:r>
            <a:endParaRPr lang="en-US" sz="1800" dirty="0">
              <a:effectLst/>
              <a:latin typeface="Helvetica" pitchFamily="2" charset="0"/>
            </a:endParaRPr>
          </a:p>
          <a:p>
            <a:r>
              <a:rPr lang="en-US" sz="1800" dirty="0">
                <a:effectLst/>
                <a:latin typeface="Helvetica" pitchFamily="2" charset="0"/>
              </a:rPr>
              <a:t>Detection may require </a:t>
            </a:r>
            <a:r>
              <a:rPr lang="en-US" sz="1800" b="1" dirty="0">
                <a:effectLst/>
                <a:latin typeface="Helvetica" pitchFamily="2" charset="0"/>
              </a:rPr>
              <a:t>bright illumination </a:t>
            </a:r>
            <a:r>
              <a:rPr lang="en-US" sz="1800" dirty="0">
                <a:effectLst/>
                <a:latin typeface="Helvetica" pitchFamily="2" charset="0"/>
              </a:rPr>
              <a:t>of the radiolucent regions </a:t>
            </a:r>
          </a:p>
          <a:p>
            <a:r>
              <a:rPr lang="en-US" sz="1800" b="1" dirty="0">
                <a:solidFill>
                  <a:schemeClr val="accent3">
                    <a:lumMod val="75000"/>
                  </a:schemeClr>
                </a:solidFill>
                <a:effectLst/>
                <a:latin typeface="Helvetica" pitchFamily="2" charset="0"/>
              </a:rPr>
              <a:t>CT</a:t>
            </a:r>
            <a:r>
              <a:rPr lang="en-US" sz="1800" dirty="0">
                <a:effectLst/>
                <a:latin typeface="Helvetica" pitchFamily="2" charset="0"/>
              </a:rPr>
              <a:t> is superior for revealing the internal structure of the abnormal bone, and </a:t>
            </a:r>
            <a:r>
              <a:rPr lang="en-US" sz="1800" dirty="0" err="1">
                <a:effectLst/>
                <a:latin typeface="Helvetica" pitchFamily="2" charset="0"/>
              </a:rPr>
              <a:t>sequestra</a:t>
            </a:r>
            <a:r>
              <a:rPr lang="en-US" sz="1800" dirty="0">
                <a:effectLst/>
                <a:latin typeface="Helvetica" pitchFamily="2" charset="0"/>
              </a:rPr>
              <a:t>, </a:t>
            </a:r>
            <a:r>
              <a:rPr lang="en-US" sz="1800" u="sng" dirty="0">
                <a:effectLst/>
                <a:latin typeface="Helvetica" pitchFamily="2" charset="0"/>
              </a:rPr>
              <a:t>especially where the bone is very densely sclerotic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D26232-4B95-E544-BBE7-FEF3127E6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1370" y="-1"/>
            <a:ext cx="3110630" cy="22959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A815C9-FA66-9246-827A-91A32B42EC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7931" y="0"/>
            <a:ext cx="1703439" cy="22959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5A28B9-1965-314F-972A-37E0CBC2EC8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684" t="10684" r="15041"/>
          <a:stretch/>
        </p:blipFill>
        <p:spPr>
          <a:xfrm>
            <a:off x="8342335" y="2295940"/>
            <a:ext cx="3849666" cy="46292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12CBDE-E3C4-5C43-ACAF-E6B5AF55C3B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945" t="9536" r="13749"/>
          <a:stretch/>
        </p:blipFill>
        <p:spPr>
          <a:xfrm>
            <a:off x="4564800" y="2320723"/>
            <a:ext cx="3883905" cy="46044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1BD9D0F-EAEA-FC48-B4C7-53A2C506F5B3}"/>
              </a:ext>
            </a:extLst>
          </p:cNvPr>
          <p:cNvSpPr txBox="1"/>
          <p:nvPr/>
        </p:nvSpPr>
        <p:spPr>
          <a:xfrm>
            <a:off x="4374708" y="787835"/>
            <a:ext cx="2819898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Helvetica" pitchFamily="2" charset="0"/>
              </a:rPr>
              <a:t>The bone pattern usually is very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effectLst/>
                <a:latin typeface="Helvetica" pitchFamily="2" charset="0"/>
              </a:rPr>
              <a:t>granular</a:t>
            </a:r>
            <a:r>
              <a:rPr lang="en-US" dirty="0">
                <a:effectLst/>
                <a:latin typeface="Helvetica" pitchFamily="2" charset="0"/>
              </a:rPr>
              <a:t>, obscuring individual bone trabeculae</a:t>
            </a:r>
          </a:p>
        </p:txBody>
      </p:sp>
    </p:spTree>
    <p:extLst>
      <p:ext uri="{BB962C8B-B14F-4D97-AF65-F5344CB8AC3E}">
        <p14:creationId xmlns:p14="http://schemas.microsoft.com/office/powerpoint/2010/main" val="4253986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DC9DF-0D07-4847-A53A-9C137F951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AFB80-5CE8-A74B-BCE1-44B29FB2F5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8FB55D-0F5F-6941-8002-F860D5045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941" y="0"/>
            <a:ext cx="4400115" cy="38186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B5D942-DC0A-F149-9B1B-FD2CD155A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782" y="3856736"/>
            <a:ext cx="7224435" cy="296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58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D787B-2FD8-D340-BB29-5A2F85A8A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434" y="489425"/>
            <a:ext cx="9404723" cy="1400530"/>
          </a:xfrm>
        </p:spPr>
        <p:txBody>
          <a:bodyPr/>
          <a:lstStyle/>
          <a:p>
            <a:r>
              <a:rPr lang="en-US" dirty="0">
                <a:latin typeface="Helvetica" pitchFamily="2" charset="0"/>
              </a:rPr>
              <a:t>Effects on surrounding structures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8242B-6CEC-4B4A-B1D4-AE33EA3342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9124" y="1445647"/>
            <a:ext cx="6897548" cy="1306513"/>
          </a:xfrm>
        </p:spPr>
        <p:txBody>
          <a:bodyPr>
            <a:normAutofit/>
          </a:bodyPr>
          <a:lstStyle/>
          <a:p>
            <a:r>
              <a:rPr lang="en-US" dirty="0">
                <a:latin typeface="Helvetica" pitchFamily="2" charset="0"/>
              </a:rPr>
              <a:t>“onion skin” pattern of periosteal new bone formation:  series of one or more pairs of alternating radiolucent and radiopaque bands or lines / parallel or slightly convex to the surface of the bone</a:t>
            </a:r>
          </a:p>
          <a:p>
            <a:endParaRPr lang="en-US" dirty="0">
              <a:latin typeface="Helvetica" pitchFamily="2" charset="0"/>
            </a:endParaRPr>
          </a:p>
          <a:p>
            <a:endParaRPr lang="en-IR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97DCA-B169-9040-8BCD-FD40746081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5990" y="3550625"/>
            <a:ext cx="3302512" cy="3146213"/>
          </a:xfrm>
        </p:spPr>
        <p:txBody>
          <a:bodyPr>
            <a:normAutofit/>
          </a:bodyPr>
          <a:lstStyle/>
          <a:p>
            <a:r>
              <a:rPr lang="en-US" dirty="0">
                <a:latin typeface="Helvetica" pitchFamily="2" charset="0"/>
              </a:rPr>
              <a:t>process may continue &gt;&gt;&gt;  massive amount of new bone / This condition is referred to as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Helvetica" pitchFamily="2" charset="0"/>
              </a:rPr>
              <a:t>proliferative periostitis </a:t>
            </a:r>
            <a:r>
              <a:rPr lang="en-US" dirty="0">
                <a:latin typeface="Helvetica" pitchFamily="2" charset="0"/>
              </a:rPr>
              <a:t>/ often in children (thicker and more loosely attached periosteum/ higher osteogenic potential)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21259D-21FC-9841-A3C7-BFD0A11B4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5361" y="1179367"/>
            <a:ext cx="4196916" cy="23712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0D61F0-03AC-D941-B799-9A71631749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502" y="3550625"/>
            <a:ext cx="8413498" cy="330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590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3B60F2-906A-6F4A-A9A8-AFC218C76D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678" y="388308"/>
            <a:ext cx="7377829" cy="3181610"/>
          </a:xfrm>
        </p:spPr>
        <p:txBody>
          <a:bodyPr/>
          <a:lstStyle/>
          <a:p>
            <a:r>
              <a:rPr lang="en-US" dirty="0">
                <a:latin typeface="Helvetica" pitchFamily="2" charset="0"/>
              </a:rPr>
              <a:t>radiolucent lines that separate the layers of periosteal new bone from one another may begin to fill in with a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Helvetica" pitchFamily="2" charset="0"/>
              </a:rPr>
              <a:t>granular</a:t>
            </a:r>
            <a:r>
              <a:rPr lang="en-US" dirty="0">
                <a:latin typeface="Helvetica" pitchFamily="2" charset="0"/>
              </a:rPr>
              <a:t> or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Helvetica" pitchFamily="2" charset="0"/>
              </a:rPr>
              <a:t>sclerotic </a:t>
            </a:r>
            <a:r>
              <a:rPr lang="en-US" dirty="0">
                <a:latin typeface="Helvetica" pitchFamily="2" charset="0"/>
              </a:rPr>
              <a:t>bone pattern as the intervening bone arcades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Helvetica" pitchFamily="2" charset="0"/>
              </a:rPr>
              <a:t>increase in thickness, increasing radiopacity</a:t>
            </a:r>
          </a:p>
          <a:p>
            <a:pPr marL="0" indent="0">
              <a:buNone/>
            </a:pPr>
            <a:endParaRPr lang="en-US" dirty="0">
              <a:solidFill>
                <a:schemeClr val="accent3">
                  <a:lumMod val="75000"/>
                </a:schemeClr>
              </a:solidFill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Chronic lesions may also develop a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Helvetica" pitchFamily="2" charset="0"/>
              </a:rPr>
              <a:t>fistula</a:t>
            </a:r>
            <a:r>
              <a:rPr lang="en-US" dirty="0">
                <a:latin typeface="Helvetica" pitchFamily="2" charset="0"/>
              </a:rPr>
              <a:t>, which may appear as a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Helvetica" pitchFamily="2" charset="0"/>
              </a:rPr>
              <a:t>well-defined break </a:t>
            </a:r>
            <a:r>
              <a:rPr lang="en-US" dirty="0">
                <a:latin typeface="Helvetica" pitchFamily="2" charset="0"/>
              </a:rPr>
              <a:t>in the outer cortex</a:t>
            </a:r>
            <a:endParaRPr lang="en-I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8C5B23-D765-D044-9D72-FA3F3FF6B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1921" y="630540"/>
            <a:ext cx="4070079" cy="61335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6F0D633-AB68-E44E-820C-F76915C146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47" r="4041"/>
          <a:stretch/>
        </p:blipFill>
        <p:spPr>
          <a:xfrm>
            <a:off x="62115" y="3340804"/>
            <a:ext cx="8059806" cy="342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7000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FA90C3B-67AD-A24D-BF71-FE294740C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Helvetica" pitchFamily="2" charset="0"/>
              </a:rPr>
              <a:t>Effects on adjacent teeth</a:t>
            </a:r>
            <a:br>
              <a:rPr lang="en-US" dirty="0">
                <a:latin typeface="Helvetica" pitchFamily="2" charset="0"/>
              </a:rPr>
            </a:b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4F7B23-1031-D943-B4EA-9C7BFE4237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Helvetica" pitchFamily="2" charset="0"/>
              </a:rPr>
              <a:t>external resorption or hyper </a:t>
            </a:r>
            <a:r>
              <a:rPr lang="en-US" dirty="0" err="1">
                <a:latin typeface="Helvetica" pitchFamily="2" charset="0"/>
              </a:rPr>
              <a:t>cementosis</a:t>
            </a:r>
            <a:endParaRPr lang="en-US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lamina dura may become less apparent</a:t>
            </a:r>
          </a:p>
          <a:p>
            <a:r>
              <a:rPr lang="en-US" dirty="0">
                <a:latin typeface="Helvetica" pitchFamily="2" charset="0"/>
              </a:rPr>
              <a:t>widened PDL at the root apex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2964446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3E5BD-8E5A-9A41-9586-4218D92B8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Helvetica" pitchFamily="2" charset="0"/>
              </a:rPr>
              <a:t>Differential Interpretation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A8B3B70-D8DB-F14F-A520-193F111871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364566"/>
            <a:ext cx="8946541" cy="5205046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Helvetica" pitchFamily="2" charset="0"/>
              </a:rPr>
              <a:t>unilateral facial or jaw swelling:  osteomyelitis / fibrous dysplasia in children/ malignancy in an adult</a:t>
            </a:r>
          </a:p>
          <a:p>
            <a:endParaRPr lang="en-US" sz="1800" dirty="0">
              <a:latin typeface="Helvetica" pitchFamily="2" charset="0"/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Helvetica" pitchFamily="2" charset="0"/>
              </a:rPr>
              <a:t>1.Fibrous dysplasia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Helvetica" pitchFamily="2" charset="0"/>
              </a:rPr>
              <a:t> </a:t>
            </a:r>
            <a:r>
              <a:rPr lang="en-US" sz="1800" dirty="0">
                <a:latin typeface="Helvetica" pitchFamily="2" charset="0"/>
              </a:rPr>
              <a:t>&gt;&gt;&gt; acute phase of osteomyelitis in children</a:t>
            </a:r>
          </a:p>
          <a:p>
            <a:r>
              <a:rPr lang="en-US" sz="1800" u="sng" dirty="0">
                <a:latin typeface="Helvetica" pitchFamily="2" charset="0"/>
              </a:rPr>
              <a:t>histopathologic appearance of new periosteal bone in osteomyelitis may be similar to that of fibrous dysplasia</a:t>
            </a:r>
          </a:p>
          <a:p>
            <a:r>
              <a:rPr lang="en-US" sz="1800" dirty="0">
                <a:latin typeface="Helvetica" pitchFamily="2" charset="0"/>
              </a:rPr>
              <a:t>new bone is manufactured from within</a:t>
            </a:r>
          </a:p>
          <a:p>
            <a:r>
              <a:rPr lang="en-US" sz="1800" dirty="0">
                <a:latin typeface="Helvetica" pitchFamily="2" charset="0"/>
              </a:rPr>
              <a:t>Sequestration</a:t>
            </a:r>
          </a:p>
          <a:p>
            <a:pPr marL="0" indent="0">
              <a:buNone/>
            </a:pPr>
            <a:endParaRPr lang="en-US" sz="1800" u="sng" dirty="0">
              <a:latin typeface="Helvetica" pitchFamily="2" charset="0"/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Helvetica" pitchFamily="2" charset="0"/>
              </a:rPr>
              <a:t>2. Malignant neoplasia</a:t>
            </a:r>
            <a:endParaRPr lang="en-IR" sz="2800" dirty="0"/>
          </a:p>
          <a:p>
            <a:r>
              <a:rPr lang="en-US" sz="1800" dirty="0">
                <a:latin typeface="Helvetica" pitchFamily="2" charset="0"/>
              </a:rPr>
              <a:t>difficult to differentiate from the acute phase of osteomyelitis/ particularly if the malignant neoplasm has become </a:t>
            </a:r>
            <a:r>
              <a:rPr lang="en-US" sz="1800" b="1" dirty="0">
                <a:solidFill>
                  <a:schemeClr val="accent3"/>
                </a:solidFill>
                <a:latin typeface="Helvetica" pitchFamily="2" charset="0"/>
              </a:rPr>
              <a:t>secondarily infected </a:t>
            </a:r>
          </a:p>
          <a:p>
            <a:endParaRPr lang="en-US" dirty="0">
              <a:latin typeface="Helvetica" pitchFamily="2" charset="0"/>
            </a:endParaRP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24658392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49516-1631-E74C-8ECD-921D8A2DE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501042"/>
            <a:ext cx="8946541" cy="5747358"/>
          </a:xfrm>
        </p:spPr>
        <p:txBody>
          <a:bodyPr>
            <a:normAutofit/>
          </a:bodyPr>
          <a:lstStyle/>
          <a:p>
            <a:r>
              <a:rPr lang="en-US" dirty="0">
                <a:latin typeface="Helvetica" pitchFamily="2" charset="0"/>
              </a:rPr>
              <a:t>“onion skin” &gt;&gt;&gt; </a:t>
            </a:r>
            <a:r>
              <a:rPr lang="en-US" b="1" dirty="0">
                <a:solidFill>
                  <a:schemeClr val="accent3"/>
                </a:solidFill>
                <a:latin typeface="Helvetica" pitchFamily="2" charset="0"/>
              </a:rPr>
              <a:t>Langerhans cell histiocytosis, leukemia, lymphoma, and Ewing sarcoma</a:t>
            </a:r>
          </a:p>
          <a:p>
            <a:r>
              <a:rPr lang="en-US" dirty="0">
                <a:latin typeface="Helvetica" pitchFamily="2" charset="0"/>
              </a:rPr>
              <a:t>destruction of adjacent structures, or of the periosteal bone &gt;&gt;&gt; malignant neoplasm should be considered</a:t>
            </a: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Helvetica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tx2"/>
                </a:solidFill>
                <a:latin typeface="Helvetica" pitchFamily="2" charset="0"/>
              </a:rPr>
              <a:t>Langerhans cell histiocytosis</a:t>
            </a:r>
            <a:r>
              <a:rPr lang="en-US" dirty="0">
                <a:latin typeface="Helvetica" pitchFamily="2" charset="0"/>
              </a:rPr>
              <a:t>: causes ill-defined, non corticated, radiolucent regions of bone destruction, but the lesion </a:t>
            </a:r>
            <a:r>
              <a:rPr lang="en-US" b="1" u="sng" dirty="0">
                <a:latin typeface="Helvetica" pitchFamily="2" charset="0"/>
              </a:rPr>
              <a:t>rarely stimulates the sclerotic bone reaction</a:t>
            </a:r>
            <a:endParaRPr lang="en-US" dirty="0">
              <a:latin typeface="Helvetica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tx2"/>
                </a:solidFill>
                <a:latin typeface="Helvetica" pitchFamily="2" charset="0"/>
              </a:rPr>
              <a:t>Ewing sarcomas</a:t>
            </a:r>
            <a:r>
              <a:rPr lang="en-US" dirty="0">
                <a:latin typeface="Helvetica" pitchFamily="2" charset="0"/>
              </a:rPr>
              <a:t>: rapidly growing and soft tissue enlargement, bone destruction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tx2"/>
                </a:solidFill>
                <a:latin typeface="Helvetica" pitchFamily="2" charset="0"/>
              </a:rPr>
              <a:t>osteosarcoma and chondrosarcoma</a:t>
            </a:r>
            <a:r>
              <a:rPr lang="en-US" dirty="0">
                <a:latin typeface="Helvetica" pitchFamily="2" charset="0"/>
              </a:rPr>
              <a:t>: creating new bone / adjacent areas of bone destruction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tx2"/>
                </a:solidFill>
                <a:latin typeface="Helvetica" pitchFamily="2" charset="0"/>
              </a:rPr>
              <a:t>Paget disease</a:t>
            </a:r>
            <a:r>
              <a:rPr lang="en-US" dirty="0">
                <a:latin typeface="Helvetica" pitchFamily="2" charset="0"/>
              </a:rPr>
              <a:t>: bilaterally, periosteal reaction and </a:t>
            </a:r>
            <a:r>
              <a:rPr lang="en-US" dirty="0" err="1">
                <a:latin typeface="Helvetica" pitchFamily="2" charset="0"/>
              </a:rPr>
              <a:t>sequestra</a:t>
            </a:r>
            <a:r>
              <a:rPr lang="en-US" dirty="0">
                <a:latin typeface="Helvetica" pitchFamily="2" charset="0"/>
              </a:rPr>
              <a:t> are not seen in Paget</a:t>
            </a:r>
          </a:p>
          <a:p>
            <a:endParaRPr lang="en-US" dirty="0">
              <a:latin typeface="Helvetica" pitchFamily="2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0938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BD2B6-34AB-E24F-8E24-32F6F40A9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872" y="243436"/>
            <a:ext cx="10258816" cy="1400530"/>
          </a:xfrm>
        </p:spPr>
        <p:txBody>
          <a:bodyPr/>
          <a:lstStyle/>
          <a:p>
            <a:r>
              <a:rPr lang="en-US" sz="3600" dirty="0">
                <a:effectLst/>
                <a:latin typeface="Helvetica" pitchFamily="2" charset="0"/>
              </a:rPr>
              <a:t>3.Radiation-Induced Changes to the Jaws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8DBC984-BEC3-0D45-B53C-B201A32106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39483"/>
            <a:ext cx="12192000" cy="5718517"/>
          </a:xfrm>
        </p:spPr>
        <p:txBody>
          <a:bodyPr>
            <a:normAutofit/>
          </a:bodyPr>
          <a:lstStyle/>
          <a:p>
            <a:r>
              <a:rPr lang="en-US" sz="1800" dirty="0">
                <a:effectLst/>
                <a:latin typeface="Helvetica" pitchFamily="2" charset="0"/>
              </a:rPr>
              <a:t>Many of the imaging features identified in osteomyelitis can overlap with changes to bone as a consequence of physical or chemical insult.</a:t>
            </a:r>
          </a:p>
          <a:p>
            <a:r>
              <a:rPr lang="en-US" sz="1800" dirty="0">
                <a:latin typeface="Helvetica" pitchFamily="2" charset="0"/>
              </a:rPr>
              <a:t>difficult, if not impossible, to differentiate without a clinical history</a:t>
            </a:r>
          </a:p>
          <a:p>
            <a:endParaRPr lang="en-US" sz="1800" dirty="0">
              <a:latin typeface="Helvetica" pitchFamily="2" charset="0"/>
            </a:endParaRPr>
          </a:p>
          <a:p>
            <a:r>
              <a:rPr lang="en-US" sz="1800" dirty="0">
                <a:latin typeface="Helvetica" pitchFamily="2" charset="0"/>
              </a:rPr>
              <a:t>damage to the vasculature &gt;&gt;&gt; bone may become hypo cellular and hypo vascular as a result &gt;&gt;&gt; </a:t>
            </a: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latin typeface="Helvetica" pitchFamily="2" charset="0"/>
              </a:rPr>
              <a:t>Compromise healing of bone</a:t>
            </a:r>
          </a:p>
          <a:p>
            <a:endParaRPr lang="en-US" sz="1800" dirty="0">
              <a:latin typeface="Helvetica" pitchFamily="2" charset="0"/>
            </a:endParaRPr>
          </a:p>
          <a:p>
            <a:r>
              <a:rPr lang="en-US" sz="1800" dirty="0">
                <a:effectLst/>
                <a:latin typeface="Helvetica" pitchFamily="2" charset="0"/>
              </a:rPr>
              <a:t>Therapeutic radiation exposure can </a:t>
            </a:r>
            <a:r>
              <a:rPr lang="en-US" sz="1800" b="1" dirty="0">
                <a:solidFill>
                  <a:schemeClr val="accent1"/>
                </a:solidFill>
                <a:effectLst/>
                <a:latin typeface="Helvetica" pitchFamily="2" charset="0"/>
              </a:rPr>
              <a:t>cause bone damage </a:t>
            </a:r>
            <a:r>
              <a:rPr lang="en-US" sz="1800" dirty="0">
                <a:effectLst/>
                <a:latin typeface="Helvetica" pitchFamily="2" charset="0"/>
              </a:rPr>
              <a:t>and changes </a:t>
            </a:r>
            <a:r>
              <a:rPr lang="en-US" sz="1800" b="1" dirty="0">
                <a:solidFill>
                  <a:schemeClr val="accent1"/>
                </a:solidFill>
                <a:effectLst/>
                <a:latin typeface="Helvetica" pitchFamily="2" charset="0"/>
              </a:rPr>
              <a:t>without necrosis</a:t>
            </a:r>
            <a:r>
              <a:rPr lang="en-US" sz="1800" dirty="0">
                <a:effectLst/>
                <a:latin typeface="Helvetica" pitchFamily="2" charset="0"/>
              </a:rPr>
              <a:t>, may make the bone </a:t>
            </a:r>
            <a:r>
              <a:rPr lang="en-US" sz="1800" b="1" dirty="0">
                <a:solidFill>
                  <a:schemeClr val="accent1"/>
                </a:solidFill>
                <a:effectLst/>
                <a:latin typeface="Helvetica" pitchFamily="2" charset="0"/>
              </a:rPr>
              <a:t>more susceptible to necrosis</a:t>
            </a:r>
            <a:r>
              <a:rPr lang="en-US" sz="1800" dirty="0">
                <a:effectLst/>
                <a:latin typeface="Helvetica" pitchFamily="2" charset="0"/>
              </a:rPr>
              <a:t>, especially </a:t>
            </a:r>
            <a:r>
              <a:rPr lang="en-US" sz="1800" b="1" dirty="0">
                <a:solidFill>
                  <a:schemeClr val="accent1"/>
                </a:solidFill>
                <a:effectLst/>
                <a:latin typeface="Helvetica" pitchFamily="2" charset="0"/>
              </a:rPr>
              <a:t>after surgical intervention</a:t>
            </a:r>
            <a:endParaRPr lang="en-US" sz="1800" dirty="0">
              <a:effectLst/>
              <a:latin typeface="Helvetica" pitchFamily="2" charset="0"/>
            </a:endParaRPr>
          </a:p>
          <a:p>
            <a:r>
              <a:rPr lang="en-US" sz="1800" dirty="0">
                <a:effectLst/>
                <a:latin typeface="Helvetica" pitchFamily="2" charset="0"/>
              </a:rPr>
              <a:t>osteoradionecrosis is </a:t>
            </a:r>
            <a:r>
              <a:rPr lang="en-US" sz="1800" u="sng" dirty="0">
                <a:effectLst/>
                <a:latin typeface="Helvetica" pitchFamily="2" charset="0"/>
              </a:rPr>
              <a:t>characterized by </a:t>
            </a:r>
            <a:r>
              <a:rPr lang="en-US" sz="1800" dirty="0">
                <a:effectLst/>
                <a:latin typeface="Helvetica" pitchFamily="2" charset="0"/>
              </a:rPr>
              <a:t>the </a:t>
            </a:r>
            <a:r>
              <a:rPr lang="en-US" sz="1800" b="1" dirty="0">
                <a:solidFill>
                  <a:schemeClr val="accent1"/>
                </a:solidFill>
                <a:effectLst/>
                <a:latin typeface="Helvetica" pitchFamily="2" charset="0"/>
              </a:rPr>
              <a:t>presence of exposed bone </a:t>
            </a:r>
            <a:r>
              <a:rPr lang="en-US" sz="1800" dirty="0">
                <a:effectLst/>
                <a:latin typeface="Helvetica" pitchFamily="2" charset="0"/>
              </a:rPr>
              <a:t>after the delivery of radiation therapy/ </a:t>
            </a:r>
            <a:r>
              <a:rPr lang="en-US" sz="1800" dirty="0">
                <a:latin typeface="Helvetica" pitchFamily="2" charset="0"/>
              </a:rPr>
              <a:t>May completely </a:t>
            </a:r>
            <a:r>
              <a:rPr lang="en-US" sz="1800" b="1" dirty="0">
                <a:solidFill>
                  <a:schemeClr val="accent1"/>
                </a:solidFill>
                <a:latin typeface="Helvetica" pitchFamily="2" charset="0"/>
              </a:rPr>
              <a:t>sequestrate</a:t>
            </a:r>
            <a:endParaRPr lang="en-US" sz="1800" b="1" dirty="0">
              <a:solidFill>
                <a:schemeClr val="accent1"/>
              </a:solidFill>
              <a:effectLst/>
              <a:latin typeface="Helvetica" pitchFamily="2" charset="0"/>
            </a:endParaRPr>
          </a:p>
          <a:p>
            <a:r>
              <a:rPr lang="en-US" sz="1800" dirty="0">
                <a:effectLst/>
                <a:latin typeface="Helvetica" pitchFamily="2" charset="0"/>
              </a:rPr>
              <a:t>posterior mandible </a:t>
            </a:r>
          </a:p>
          <a:p>
            <a:r>
              <a:rPr lang="en-US" sz="1800" dirty="0">
                <a:effectLst/>
                <a:latin typeface="Helvetica" pitchFamily="2" charset="0"/>
              </a:rPr>
              <a:t>loss of normal structure &gt;&gt;&gt;  compromise the integrity of the </a:t>
            </a:r>
            <a:r>
              <a:rPr lang="en-US" sz="1800" dirty="0">
                <a:latin typeface="Helvetica" pitchFamily="2" charset="0"/>
              </a:rPr>
              <a:t>bone&gt;&gt;&gt; fracture</a:t>
            </a:r>
            <a:endParaRPr lang="en-IR" sz="1800" dirty="0"/>
          </a:p>
          <a:p>
            <a:endParaRPr lang="en-US" dirty="0">
              <a:latin typeface="Helvetica" pitchFamily="2" charset="0"/>
            </a:endParaRPr>
          </a:p>
          <a:p>
            <a:endParaRPr lang="en-US" dirty="0">
              <a:latin typeface="Helvetica" pitchFamily="2" charset="0"/>
            </a:endParaRPr>
          </a:p>
          <a:p>
            <a:endParaRPr lang="en-US" dirty="0">
              <a:latin typeface="Helvetica" pitchFamily="2" charset="0"/>
            </a:endParaRPr>
          </a:p>
          <a:p>
            <a:endParaRPr lang="en-US" dirty="0">
              <a:latin typeface="Helvetica" pitchFamily="2" charset="0"/>
            </a:endParaRP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210719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CB9D2-3FB9-BA4C-B8EF-0D5D24504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102" y="190129"/>
            <a:ext cx="9404723" cy="1400530"/>
          </a:xfrm>
        </p:spPr>
        <p:txBody>
          <a:bodyPr/>
          <a:lstStyle/>
          <a:p>
            <a:r>
              <a:rPr lang="en-US" sz="3600" dirty="0">
                <a:latin typeface="Helvetica" pitchFamily="2" charset="0"/>
              </a:rPr>
              <a:t>Imaging Features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13F445-D331-FC44-B8F7-C099F3B386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3567" y="890394"/>
            <a:ext cx="7697245" cy="3006357"/>
          </a:xfrm>
        </p:spPr>
        <p:txBody>
          <a:bodyPr>
            <a:normAutofit/>
          </a:bodyPr>
          <a:lstStyle/>
          <a:p>
            <a:r>
              <a:rPr lang="en-US" dirty="0">
                <a:latin typeface="Helvetica" pitchFamily="2" charset="0"/>
              </a:rPr>
              <a:t>Immediately following radiation therapy &gt;&gt;&gt; no visible changes </a:t>
            </a:r>
          </a:p>
          <a:p>
            <a:r>
              <a:rPr lang="en-US" dirty="0">
                <a:latin typeface="Helvetica" pitchFamily="2" charset="0"/>
              </a:rPr>
              <a:t>The earliest changes : posterior mandible </a:t>
            </a:r>
          </a:p>
          <a:p>
            <a:r>
              <a:rPr lang="en-US" dirty="0">
                <a:latin typeface="Helvetica" pitchFamily="2" charset="0"/>
              </a:rPr>
              <a:t>abnormal bone &gt;&gt;&gt; poorly defined, </a:t>
            </a:r>
            <a:r>
              <a:rPr lang="en-US" dirty="0" err="1">
                <a:latin typeface="Helvetica" pitchFamily="2" charset="0"/>
              </a:rPr>
              <a:t>noncorticated</a:t>
            </a:r>
            <a:r>
              <a:rPr lang="en-US" dirty="0">
                <a:latin typeface="Helvetica" pitchFamily="2" charset="0"/>
              </a:rPr>
              <a:t> periphery, and there may be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irregular</a:t>
            </a:r>
            <a:r>
              <a:rPr lang="en-US" dirty="0">
                <a:latin typeface="Helvetica" pitchFamily="2" charset="0"/>
              </a:rPr>
              <a:t> and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ill-defined</a:t>
            </a:r>
            <a:r>
              <a:rPr lang="en-US" dirty="0">
                <a:latin typeface="Helvetica" pitchFamily="2" charset="0"/>
              </a:rPr>
              <a:t> regions of bone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resorption</a:t>
            </a:r>
            <a:r>
              <a:rPr lang="en-US" dirty="0">
                <a:latin typeface="Helvetica" pitchFamily="2" charset="0"/>
              </a:rPr>
              <a:t> and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sclerosis</a:t>
            </a:r>
            <a:endParaRPr lang="en-US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cortical borders of the maxillary sinus, may be lost </a:t>
            </a:r>
          </a:p>
          <a:p>
            <a:r>
              <a:rPr lang="en-US" dirty="0">
                <a:latin typeface="Helvetica" pitchFamily="2" charset="0"/>
              </a:rPr>
              <a:t>An </a:t>
            </a:r>
            <a:r>
              <a:rPr lang="en-US" b="1" u="sng" dirty="0">
                <a:latin typeface="Helvetica" pitchFamily="2" charset="0"/>
              </a:rPr>
              <a:t>early change </a:t>
            </a:r>
            <a:r>
              <a:rPr lang="en-US" dirty="0">
                <a:latin typeface="Helvetica" pitchFamily="2" charset="0"/>
              </a:rPr>
              <a:t>seen in the </a:t>
            </a:r>
            <a:r>
              <a:rPr lang="en-US" u="sng" dirty="0">
                <a:latin typeface="Helvetica" pitchFamily="2" charset="0"/>
              </a:rPr>
              <a:t>outer cortical plate </a:t>
            </a:r>
            <a:r>
              <a:rPr lang="en-US" dirty="0">
                <a:latin typeface="Helvetica" pitchFamily="2" charset="0"/>
              </a:rPr>
              <a:t>of the </a:t>
            </a:r>
            <a:r>
              <a:rPr lang="en-US" u="sng" dirty="0">
                <a:latin typeface="Helvetica" pitchFamily="2" charset="0"/>
              </a:rPr>
              <a:t>mandible</a:t>
            </a:r>
            <a:r>
              <a:rPr lang="en-US" dirty="0">
                <a:latin typeface="Helvetica" pitchFamily="2" charset="0"/>
              </a:rPr>
              <a:t> is a </a:t>
            </a:r>
            <a:r>
              <a:rPr lang="en-US" u="sng" dirty="0">
                <a:latin typeface="Helvetica" pitchFamily="2" charset="0"/>
              </a:rPr>
              <a:t>sharply</a:t>
            </a:r>
            <a:r>
              <a:rPr lang="en-US" dirty="0">
                <a:latin typeface="Helvetica" pitchFamily="2" charset="0"/>
              </a:rPr>
              <a:t> define region of </a:t>
            </a:r>
            <a:r>
              <a:rPr lang="en-US" u="sng" dirty="0">
                <a:latin typeface="Helvetica" pitchFamily="2" charset="0"/>
              </a:rPr>
              <a:t>bone resorption</a:t>
            </a:r>
          </a:p>
          <a:p>
            <a:endParaRPr lang="en-IR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CD1B64-EAB4-854D-8B3A-5FE6D3121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84102" y="3753647"/>
            <a:ext cx="3597248" cy="3104354"/>
          </a:xfrm>
        </p:spPr>
        <p:txBody>
          <a:bodyPr>
            <a:normAutofit/>
          </a:bodyPr>
          <a:lstStyle/>
          <a:p>
            <a:r>
              <a:rPr lang="en-US" dirty="0">
                <a:latin typeface="Helvetica" pitchFamily="2" charset="0"/>
              </a:rPr>
              <a:t>In the alveolar processes: the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most frequently </a:t>
            </a:r>
            <a:r>
              <a:rPr lang="en-US" dirty="0">
                <a:latin typeface="Helvetica" pitchFamily="2" charset="0"/>
              </a:rPr>
              <a:t>occurring change is an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irregular</a:t>
            </a:r>
            <a:r>
              <a:rPr lang="en-US" dirty="0">
                <a:latin typeface="Helvetica" pitchFamily="2" charset="0"/>
              </a:rPr>
              <a:t> but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uniform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u="sng" dirty="0">
                <a:latin typeface="Helvetica" pitchFamily="2" charset="0"/>
              </a:rPr>
              <a:t>widening of PDL</a:t>
            </a:r>
            <a:r>
              <a:rPr lang="en-US" dirty="0">
                <a:latin typeface="Helvetica" pitchFamily="2" charset="0"/>
              </a:rPr>
              <a:t>/ widening that is seen </a:t>
            </a:r>
            <a:r>
              <a:rPr lang="en-US" u="sng" dirty="0">
                <a:latin typeface="Helvetica" pitchFamily="2" charset="0"/>
              </a:rPr>
              <a:t>lacks a discrete epicenter</a:t>
            </a:r>
            <a:r>
              <a:rPr lang="en-US" dirty="0">
                <a:latin typeface="Helvetica" pitchFamily="2" charset="0"/>
              </a:rPr>
              <a:t> and there is no bone loss</a:t>
            </a:r>
          </a:p>
          <a:p>
            <a:r>
              <a:rPr lang="en-US" dirty="0">
                <a:latin typeface="Helvetica" pitchFamily="2" charset="0"/>
              </a:rPr>
              <a:t>Other changes </a:t>
            </a:r>
            <a:r>
              <a:rPr lang="en-US" u="sng" dirty="0">
                <a:latin typeface="Helvetica" pitchFamily="2" charset="0"/>
              </a:rPr>
              <a:t>periodontal disease-like bone loss </a:t>
            </a:r>
            <a:r>
              <a:rPr lang="en-US" dirty="0">
                <a:latin typeface="Helvetica" pitchFamily="2" charset="0"/>
              </a:rPr>
              <a:t>and sclerosis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39ED70-DBE8-D943-AD0F-CA0BFD228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652" y="609600"/>
            <a:ext cx="3937348" cy="62603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B65622-DBC0-B54E-9EAD-3F6DD38CC1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0814" y="3753646"/>
            <a:ext cx="4099997" cy="313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0880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8B0B36-E22D-9044-A302-4A6BF5F94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4301459" cy="6248399"/>
          </a:xfrm>
        </p:spPr>
        <p:txBody>
          <a:bodyPr>
            <a:normAutofit/>
          </a:bodyPr>
          <a:lstStyle/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radiologic interpretation : </a:t>
            </a:r>
            <a:r>
              <a:rPr lang="en-US" dirty="0" err="1">
                <a:latin typeface="Helvetica" pitchFamily="2" charset="0"/>
              </a:rPr>
              <a:t>sequestra</a:t>
            </a:r>
            <a:r>
              <a:rPr lang="en-US" dirty="0">
                <a:latin typeface="Helvetica" pitchFamily="2" charset="0"/>
              </a:rPr>
              <a:t> / patient history 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Bone </a:t>
            </a:r>
            <a:r>
              <a:rPr lang="en-US" dirty="0" err="1">
                <a:latin typeface="Helvetica" pitchFamily="2" charset="0"/>
              </a:rPr>
              <a:t>sequestra</a:t>
            </a:r>
            <a:r>
              <a:rPr lang="en-US" dirty="0">
                <a:latin typeface="Helvetica" pitchFamily="2" charset="0"/>
              </a:rPr>
              <a:t> &gt;&gt; commonly in the mandible, often are fragments of detached cortical bone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may not have significant changes in the panoramic image. In these cases, CT imaging is required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2E3433-38E1-D541-B0F8-DE325E32D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1458" y="0"/>
            <a:ext cx="4564578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7DC637-2FDD-0C41-9B49-0A144DB36F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6036" y="-15658"/>
            <a:ext cx="3325964" cy="687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622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11D05-D2DB-9746-A25C-87EE99050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30" y="139148"/>
            <a:ext cx="9404723" cy="1400530"/>
          </a:xfrm>
        </p:spPr>
        <p:txBody>
          <a:bodyPr/>
          <a:lstStyle/>
          <a:p>
            <a:r>
              <a:rPr lang="en-US" dirty="0">
                <a:latin typeface="Helvetica" pitchFamily="2" charset="0"/>
              </a:rPr>
              <a:t>1.Periapical Inflammatory Disease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83078-B0C9-8548-B20B-3ADE5C43B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002083"/>
            <a:ext cx="8946541" cy="5716770"/>
          </a:xfrm>
        </p:spPr>
        <p:txBody>
          <a:bodyPr>
            <a:normAutofit/>
          </a:bodyPr>
          <a:lstStyle/>
          <a:p>
            <a:r>
              <a:rPr lang="en-US" sz="1900" dirty="0">
                <a:latin typeface="Helvetica" pitchFamily="2" charset="0"/>
              </a:rPr>
              <a:t>Apical periodontitis (acute and chronic)</a:t>
            </a:r>
          </a:p>
          <a:p>
            <a:r>
              <a:rPr lang="en-US" sz="1900" dirty="0">
                <a:latin typeface="Helvetica" pitchFamily="2" charset="0"/>
              </a:rPr>
              <a:t>abscess, (periapical, radicular, or </a:t>
            </a:r>
            <a:r>
              <a:rPr lang="en-US" sz="1900" dirty="0" err="1">
                <a:latin typeface="Helvetica" pitchFamily="2" charset="0"/>
              </a:rPr>
              <a:t>periradicular</a:t>
            </a:r>
            <a:r>
              <a:rPr lang="en-US" sz="1900" dirty="0">
                <a:latin typeface="Helvetica" pitchFamily="2" charset="0"/>
              </a:rPr>
              <a:t>) </a:t>
            </a:r>
          </a:p>
          <a:p>
            <a:r>
              <a:rPr lang="en-US" sz="1900" dirty="0">
                <a:latin typeface="Helvetica" pitchFamily="2" charset="0"/>
              </a:rPr>
              <a:t>granuloma, and (periapical, radicular, or </a:t>
            </a:r>
            <a:r>
              <a:rPr lang="en-US" sz="1900" dirty="0" err="1">
                <a:latin typeface="Helvetica" pitchFamily="2" charset="0"/>
              </a:rPr>
              <a:t>periradicular</a:t>
            </a:r>
            <a:r>
              <a:rPr lang="en-US" sz="1900" dirty="0">
                <a:latin typeface="Helvetica" pitchFamily="2" charset="0"/>
              </a:rPr>
              <a:t>) cyst</a:t>
            </a:r>
          </a:p>
          <a:p>
            <a:endParaRPr lang="en-US" sz="1900" dirty="0">
              <a:latin typeface="Helvetica" pitchFamily="2" charset="0"/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chemeClr val="accent2"/>
                </a:solidFill>
                <a:latin typeface="Helvetica" pitchFamily="2" charset="0"/>
              </a:rPr>
              <a:t>“Rarefying osteitis” </a:t>
            </a:r>
            <a:endParaRPr lang="en-US" sz="1900" dirty="0">
              <a:latin typeface="Helvetica" pitchFamily="2" charset="0"/>
            </a:endParaRPr>
          </a:p>
          <a:p>
            <a:r>
              <a:rPr lang="en-US" sz="1900" dirty="0">
                <a:latin typeface="Helvetica" pitchFamily="2" charset="0"/>
              </a:rPr>
              <a:t>“rarefying,” “rarefaction,”  </a:t>
            </a:r>
            <a:r>
              <a:rPr lang="en-US" sz="1900" b="1" dirty="0">
                <a:solidFill>
                  <a:schemeClr val="accent3">
                    <a:lumMod val="75000"/>
                  </a:schemeClr>
                </a:solidFill>
                <a:latin typeface="Helvetica" pitchFamily="2" charset="0"/>
              </a:rPr>
              <a:t>loss</a:t>
            </a:r>
            <a:r>
              <a:rPr lang="en-US" sz="1900" dirty="0">
                <a:latin typeface="Helvetica" pitchFamily="2" charset="0"/>
              </a:rPr>
              <a:t> of bone mineralization </a:t>
            </a:r>
          </a:p>
          <a:p>
            <a:r>
              <a:rPr lang="en-US" sz="1900" dirty="0">
                <a:latin typeface="Helvetica" pitchFamily="2" charset="0"/>
              </a:rPr>
              <a:t>“osteitis”  inflammation of bone</a:t>
            </a:r>
          </a:p>
          <a:p>
            <a:r>
              <a:rPr lang="en-US" sz="1900" dirty="0">
                <a:latin typeface="Helvetica" pitchFamily="2" charset="0"/>
              </a:rPr>
              <a:t> bone destruction at the apex around a tooth root &gt;&gt;&gt; increased radiolucency</a:t>
            </a:r>
          </a:p>
          <a:p>
            <a:endParaRPr lang="en-US" sz="1900" dirty="0">
              <a:latin typeface="Helvetica" pitchFamily="2" charset="0"/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chemeClr val="accent2"/>
                </a:solidFill>
                <a:latin typeface="Helvetica" pitchFamily="2" charset="0"/>
              </a:rPr>
              <a:t>“sclerosing osteitis” “condensing osteitis”</a:t>
            </a:r>
          </a:p>
          <a:p>
            <a:r>
              <a:rPr lang="en-US" sz="2200" b="1" dirty="0">
                <a:solidFill>
                  <a:schemeClr val="accent2"/>
                </a:solidFill>
                <a:latin typeface="Helvetica" pitchFamily="2" charset="0"/>
              </a:rPr>
              <a:t> </a:t>
            </a:r>
            <a:r>
              <a:rPr lang="en-US" sz="1900" dirty="0">
                <a:latin typeface="Helvetica" pitchFamily="2" charset="0"/>
              </a:rPr>
              <a:t>inflammatory process in bone associated with bone </a:t>
            </a:r>
            <a:r>
              <a:rPr lang="en-US" sz="1900" dirty="0">
                <a:solidFill>
                  <a:schemeClr val="accent3"/>
                </a:solidFill>
                <a:latin typeface="Helvetica" pitchFamily="2" charset="0"/>
              </a:rPr>
              <a:t>deposition</a:t>
            </a:r>
            <a:r>
              <a:rPr lang="en-US" sz="1900" dirty="0">
                <a:latin typeface="Helvetica" pitchFamily="2" charset="0"/>
              </a:rPr>
              <a:t> around a tooth root / increase in the radiopacity </a:t>
            </a:r>
          </a:p>
          <a:p>
            <a:r>
              <a:rPr lang="en-US" sz="1800" dirty="0"/>
              <a:t>Pathogenic agents &gt;&gt;&gt; lift the adherent periosteum from the bone surface &gt;&gt;&gt; elevated periosteum &gt;&gt;&gt; periosteal new bone formation</a:t>
            </a:r>
          </a:p>
          <a:p>
            <a:endParaRPr lang="en-US" sz="1900" dirty="0">
              <a:latin typeface="Helvetica" pitchFamily="2" charset="0"/>
            </a:endParaRPr>
          </a:p>
          <a:p>
            <a:endParaRPr lang="en-US" sz="1900" dirty="0">
              <a:latin typeface="Helvetica" pitchFamily="2" charset="0"/>
            </a:endParaRP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324210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D7693-9BEA-7345-9518-F87B00F6F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Helvetica" pitchFamily="2" charset="0"/>
              </a:rPr>
              <a:t>Differential Interpretation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D47E0-D0BF-634B-95E1-50EDA3B1CE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540701"/>
            <a:ext cx="8946541" cy="518577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periapical inflammatory lesions of the teeth </a:t>
            </a:r>
            <a:r>
              <a:rPr lang="en-US" sz="1800" dirty="0">
                <a:latin typeface="Helvetica" pitchFamily="2" charset="0"/>
              </a:rPr>
              <a:t>(widening of the  PDL):</a:t>
            </a:r>
          </a:p>
          <a:p>
            <a:pPr marL="0" indent="0">
              <a:buNone/>
            </a:pPr>
            <a:r>
              <a:rPr lang="en-US" sz="1800" dirty="0">
                <a:latin typeface="Helvetica" pitchFamily="2" charset="0"/>
              </a:rPr>
              <a:t>widest part of the PDL is at the apex of the tooth / Vitality test/ history and clinical examination </a:t>
            </a:r>
          </a:p>
          <a:p>
            <a:pPr marL="457200" indent="-457200">
              <a:buFont typeface="+mj-lt"/>
              <a:buAutoNum type="arabicPeriod"/>
            </a:pPr>
            <a:endParaRPr lang="en-US" sz="1800" dirty="0">
              <a:latin typeface="Helvetica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periodontal disease: </a:t>
            </a:r>
            <a:r>
              <a:rPr lang="en-US" sz="1800" dirty="0">
                <a:latin typeface="Helvetica" pitchFamily="2" charset="0"/>
              </a:rPr>
              <a:t>width of the PDL is seen at the alveolar crest</a:t>
            </a:r>
          </a:p>
          <a:p>
            <a:pPr marL="457200" indent="-457200">
              <a:buFont typeface="+mj-lt"/>
              <a:buAutoNum type="arabicPeriod"/>
            </a:pPr>
            <a:endParaRPr lang="en-US" sz="1800" dirty="0">
              <a:latin typeface="Helvetica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malignant neoplasm </a:t>
            </a:r>
            <a:r>
              <a:rPr lang="en-US" sz="1800" dirty="0">
                <a:latin typeface="Helvetica" pitchFamily="2" charset="0"/>
              </a:rPr>
              <a:t>(bone destruction, especially in the maxilla) : If the recurrence of a malignancy is suspected, MDCT or MRI may be used to detect an associated soft tissue mass</a:t>
            </a:r>
          </a:p>
          <a:p>
            <a:pPr marL="457200" indent="-457200">
              <a:buFont typeface="+mj-lt"/>
              <a:buAutoNum type="arabicPeriod"/>
            </a:pPr>
            <a:endParaRPr lang="en-US" sz="1800" dirty="0">
              <a:latin typeface="Helvetica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Osteomyelitis</a:t>
            </a:r>
            <a:r>
              <a:rPr lang="en-US" sz="1800" dirty="0">
                <a:latin typeface="Helvetica" pitchFamily="2" charset="0"/>
              </a:rPr>
              <a:t>: less difficult because of the history of radiation</a:t>
            </a:r>
          </a:p>
        </p:txBody>
      </p:sp>
    </p:spTree>
    <p:extLst>
      <p:ext uri="{BB962C8B-B14F-4D97-AF65-F5344CB8AC3E}">
        <p14:creationId xmlns:p14="http://schemas.microsoft.com/office/powerpoint/2010/main" val="1288877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BCE12-38CB-0745-A3D4-3D2EA8335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7775"/>
          </a:xfrm>
        </p:spPr>
        <p:txBody>
          <a:bodyPr/>
          <a:lstStyle/>
          <a:p>
            <a:r>
              <a:rPr lang="en-US" sz="3200" dirty="0">
                <a:latin typeface="Helvetica" pitchFamily="2" charset="0"/>
              </a:rPr>
              <a:t>4.Medication-Related Osteonecrosis of the Jaws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3F68FB-A116-F14B-A26F-61840A8AE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3" y="1553228"/>
            <a:ext cx="7314178" cy="4695172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Helvetica" pitchFamily="2" charset="0"/>
              </a:rPr>
              <a:t>Some medications can cause chemical insult to bone</a:t>
            </a:r>
          </a:p>
          <a:p>
            <a:r>
              <a:rPr lang="en-US" dirty="0">
                <a:latin typeface="Helvetica" pitchFamily="2" charset="0"/>
              </a:rPr>
              <a:t>overlap with osteomyelitis.</a:t>
            </a:r>
          </a:p>
          <a:p>
            <a:r>
              <a:rPr lang="en-US" sz="2200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Bisphosphonates</a:t>
            </a:r>
            <a:r>
              <a:rPr lang="en-US" dirty="0">
                <a:latin typeface="Helvetica" pitchFamily="2" charset="0"/>
              </a:rPr>
              <a:t> :treatment modalities of the bone lesions of multiple myeloma, hypercalcemia of malignancy, metastatic disease, and osteoporosis</a:t>
            </a:r>
          </a:p>
          <a:p>
            <a:endParaRPr lang="en-US" dirty="0">
              <a:latin typeface="Helvetica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Helvetica" pitchFamily="2" charset="0"/>
              </a:rPr>
              <a:t>after an invasive dental surgical procedure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Helvetica" pitchFamily="2" charset="0"/>
              </a:rPr>
              <a:t>denture trauma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Helvetica" pitchFamily="2" charset="0"/>
              </a:rPr>
              <a:t>Spontaneous</a:t>
            </a: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posterior mandible (60%)</a:t>
            </a:r>
          </a:p>
          <a:p>
            <a:r>
              <a:rPr lang="en-US" dirty="0">
                <a:latin typeface="Helvetica" pitchFamily="2" charset="0"/>
              </a:rPr>
              <a:t>maxilla (40%)</a:t>
            </a:r>
          </a:p>
          <a:p>
            <a:r>
              <a:rPr lang="en-US" dirty="0">
                <a:latin typeface="Helvetica" pitchFamily="2" charset="0"/>
              </a:rPr>
              <a:t>both jaws (9%)</a:t>
            </a:r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427C85-1192-B448-8CC4-C22594BF16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173" y="3118980"/>
            <a:ext cx="4183957" cy="291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0714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225D9-1C0D-C84C-9FA0-F600F840A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3124223" cy="900093"/>
          </a:xfrm>
        </p:spPr>
        <p:txBody>
          <a:bodyPr/>
          <a:lstStyle/>
          <a:p>
            <a:r>
              <a:rPr lang="en-US" dirty="0">
                <a:latin typeface="Helvetica" pitchFamily="2" charset="0"/>
              </a:rPr>
              <a:t>Imaging Features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389E57-C74F-6946-B861-C849D009A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365" y="2430049"/>
            <a:ext cx="4233798" cy="3818350"/>
          </a:xfrm>
        </p:spPr>
        <p:txBody>
          <a:bodyPr>
            <a:normAutofit/>
          </a:bodyPr>
          <a:lstStyle/>
          <a:p>
            <a:r>
              <a:rPr lang="en-US" sz="1800" dirty="0">
                <a:effectLst/>
                <a:latin typeface="Helvetica" pitchFamily="2" charset="0"/>
              </a:rPr>
              <a:t>the radiographic changes may be indistinguishable from the more chronic phase of osteomyelitis with increased bone sclerosis and </a:t>
            </a:r>
            <a:r>
              <a:rPr lang="en-US" sz="1800" dirty="0" err="1">
                <a:effectLst/>
                <a:latin typeface="Helvetica" pitchFamily="2" charset="0"/>
              </a:rPr>
              <a:t>sequestra</a:t>
            </a:r>
            <a:r>
              <a:rPr lang="en-US" sz="1800" dirty="0">
                <a:effectLst/>
                <a:latin typeface="Helvetica" pitchFamily="2" charset="0"/>
              </a:rPr>
              <a:t> </a:t>
            </a:r>
          </a:p>
          <a:p>
            <a:endParaRPr lang="en-US" sz="1800" dirty="0">
              <a:effectLst/>
              <a:latin typeface="Helvetica" pitchFamily="2" charset="0"/>
            </a:endParaRPr>
          </a:p>
          <a:p>
            <a:r>
              <a:rPr lang="en-US" sz="1800" dirty="0">
                <a:effectLst/>
                <a:latin typeface="Helvetica" pitchFamily="2" charset="0"/>
              </a:rPr>
              <a:t>widening of the periodontal membrane space </a:t>
            </a:r>
          </a:p>
          <a:p>
            <a:r>
              <a:rPr lang="en-US" sz="1800" b="1" dirty="0">
                <a:solidFill>
                  <a:schemeClr val="accent3"/>
                </a:solidFill>
                <a:effectLst/>
                <a:latin typeface="Helvetica" pitchFamily="2" charset="0"/>
              </a:rPr>
              <a:t>thickening</a:t>
            </a:r>
            <a:r>
              <a:rPr lang="en-US" sz="1800" dirty="0">
                <a:effectLst/>
                <a:latin typeface="Helvetica" pitchFamily="2" charset="0"/>
              </a:rPr>
              <a:t> of the lamina dura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0F4BA2-DE97-8649-9107-F79601CAE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1668" y="452718"/>
            <a:ext cx="7619999" cy="5880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730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EFB2A-6C29-1E42-9D27-7CC35540E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76CD42-DF38-974C-944C-8D817EDA27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B72ECA-9E69-3A47-A6E6-7AC076E76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9278" y="44899"/>
            <a:ext cx="4166611" cy="67682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96B12A-0685-5D40-A9B9-DBD7DCB03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049" y="1853248"/>
            <a:ext cx="6016843" cy="412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9437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17E22-DFD5-FD40-BD0A-793C6552F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567" y="452718"/>
            <a:ext cx="10396603" cy="1400530"/>
          </a:xfrm>
        </p:spPr>
        <p:txBody>
          <a:bodyPr/>
          <a:lstStyle/>
          <a:p>
            <a:r>
              <a:rPr lang="en-US" sz="3600" dirty="0">
                <a:effectLst/>
                <a:latin typeface="Helvetica" pitchFamily="2" charset="0"/>
              </a:rPr>
              <a:t>Diagnostic Imaging of Soft Tissue Involvement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B2EAD-BCB4-684D-8BF1-7C9372BFA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377863"/>
            <a:ext cx="8946541" cy="5148197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>
                <a:effectLst/>
                <a:latin typeface="Helvetica" pitchFamily="2" charset="0"/>
              </a:rPr>
              <a:t>imaging features that suggest the presence of soft tissue extension of the inflammatory response include: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“fat streaking”: </a:t>
            </a:r>
            <a:r>
              <a:rPr lang="en-US" dirty="0">
                <a:latin typeface="Helvetica" pitchFamily="2" charset="0"/>
              </a:rPr>
              <a:t> an </a:t>
            </a:r>
            <a:r>
              <a:rPr lang="en-US" u="sng" dirty="0">
                <a:effectLst/>
                <a:latin typeface="Helvetica" pitchFamily="2" charset="0"/>
              </a:rPr>
              <a:t>increase in the attenuation </a:t>
            </a:r>
            <a:r>
              <a:rPr lang="en-US" dirty="0">
                <a:effectLst/>
                <a:latin typeface="Helvetica" pitchFamily="2" charset="0"/>
              </a:rPr>
              <a:t>(or radiopacity) of the normally low attenuation (i.e., radiolucent) appearance of fat that underlies the skin.</a:t>
            </a:r>
          </a:p>
          <a:p>
            <a:pPr marL="0" indent="0">
              <a:buNone/>
            </a:pPr>
            <a:r>
              <a:rPr lang="en-US" u="sng" dirty="0">
                <a:effectLst/>
                <a:latin typeface="Helvetica" pitchFamily="2" charset="0"/>
              </a:rPr>
              <a:t>series of fine high-attenuation lines</a:t>
            </a:r>
            <a:r>
              <a:rPr lang="en-US" dirty="0">
                <a:effectLst/>
                <a:latin typeface="Helvetica" pitchFamily="2" charset="0"/>
              </a:rPr>
              <a:t> extending through the fat to the skin surface (oriented </a:t>
            </a:r>
            <a:r>
              <a:rPr lang="en-US" u="sng" dirty="0">
                <a:effectLst/>
                <a:latin typeface="Helvetica" pitchFamily="2" charset="0"/>
              </a:rPr>
              <a:t>perpendicular </a:t>
            </a:r>
            <a:r>
              <a:rPr lang="en-US" dirty="0">
                <a:effectLst/>
                <a:latin typeface="Helvetica" pitchFamily="2" charset="0"/>
              </a:rPr>
              <a:t>to the overlying skin surface</a:t>
            </a:r>
            <a:r>
              <a:rPr lang="en-US" dirty="0">
                <a:latin typeface="Helvetica" pitchFamily="2" charset="0"/>
              </a:rPr>
              <a:t>)</a:t>
            </a:r>
            <a:endParaRPr lang="en-US" dirty="0">
              <a:effectLst/>
              <a:latin typeface="Helvetica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Helvetica" pitchFamily="2" charset="0"/>
              </a:rPr>
              <a:t>enlargement of the adjacent muscle and skin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abnormal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Helvetica" pitchFamily="2" charset="0"/>
              </a:rPr>
              <a:t>collections of gas </a:t>
            </a:r>
            <a:r>
              <a:rPr lang="en-US" dirty="0">
                <a:effectLst/>
                <a:latin typeface="Helvetica" pitchFamily="2" charset="0"/>
              </a:rPr>
              <a:t>in the soft tissue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Over time, the contrast between soft tissue planes may disappear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abscess: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Helvetica" pitchFamily="2" charset="0"/>
              </a:rPr>
              <a:t>well-defined region of low attenuation </a:t>
            </a:r>
            <a:r>
              <a:rPr lang="en-US" dirty="0">
                <a:effectLst/>
                <a:latin typeface="Helvetica" pitchFamily="2" charset="0"/>
              </a:rPr>
              <a:t>surrounded by a wide border of contrast-enhanced 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T1 - or T2 -weighted MRI /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gadolinium enhancement and fat suppression: to detect soft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tissue involvement, including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/>
                <a:latin typeface="Helvetica" pitchFamily="2" charset="0"/>
              </a:rPr>
              <a:t>edema</a:t>
            </a:r>
            <a:r>
              <a:rPr lang="en-US" dirty="0">
                <a:effectLst/>
                <a:latin typeface="Helvetica" pitchFamily="2" charset="0"/>
              </a:rPr>
              <a:t>. </a:t>
            </a:r>
          </a:p>
          <a:p>
            <a:r>
              <a:rPr lang="en-US" b="1" dirty="0">
                <a:effectLst/>
                <a:latin typeface="Helvetica" pitchFamily="2" charset="0"/>
              </a:rPr>
              <a:t>Lymphadenopathy</a:t>
            </a:r>
            <a:r>
              <a:rPr lang="en-US" dirty="0">
                <a:effectLst/>
                <a:latin typeface="Helvetica" pitchFamily="2" charset="0"/>
              </a:rPr>
              <a:t> arising from infections also may be visualized on MDCT and MR images within the fascial spaces of the head and neck.</a:t>
            </a: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8668479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2776F-03B3-E548-A0B8-C73D23456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786" y="4709785"/>
            <a:ext cx="11736888" cy="1966587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latin typeface="Helvetica" pitchFamily="2" charset="0"/>
              </a:rPr>
              <a:t>soft tissue window MDCT with contrast </a:t>
            </a:r>
          </a:p>
          <a:p>
            <a:r>
              <a:rPr lang="en-US" dirty="0">
                <a:latin typeface="Helvetica" pitchFamily="2" charset="0"/>
              </a:rPr>
              <a:t>changes to the fat underlying the adjacent skin (fat streaking or reticulation) </a:t>
            </a:r>
          </a:p>
          <a:p>
            <a:r>
              <a:rPr lang="en-US" dirty="0">
                <a:latin typeface="Helvetica" pitchFamily="2" charset="0"/>
              </a:rPr>
              <a:t>thickening of the skin </a:t>
            </a:r>
          </a:p>
          <a:p>
            <a:r>
              <a:rPr lang="en-US" dirty="0">
                <a:latin typeface="Helvetica" pitchFamily="2" charset="0"/>
              </a:rPr>
              <a:t>thickening of the masseter muscle </a:t>
            </a:r>
          </a:p>
          <a:p>
            <a:r>
              <a:rPr lang="en-US" dirty="0">
                <a:latin typeface="Helvetica" pitchFamily="2" charset="0"/>
              </a:rPr>
              <a:t>radiolucent pocket of gas </a:t>
            </a:r>
          </a:p>
          <a:p>
            <a:r>
              <a:rPr lang="en-US" dirty="0">
                <a:latin typeface="Helvetica" pitchFamily="2" charset="0"/>
              </a:rPr>
              <a:t>loss of distinctive fat tissue planes between the soft tissues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45A704-5126-B744-9DF2-57BCF061C1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0204"/>
          <a:stretch/>
        </p:blipFill>
        <p:spPr>
          <a:xfrm>
            <a:off x="388307" y="-699"/>
            <a:ext cx="7528142" cy="44029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8546AC-32A5-A34D-90F5-6C961E52A1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942" t="50551" r="25096"/>
          <a:stretch/>
        </p:blipFill>
        <p:spPr>
          <a:xfrm>
            <a:off x="7916449" y="0"/>
            <a:ext cx="3787037" cy="440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452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2D2C3-25CF-A847-A106-4C2518A48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6CEC3-DC5C-6B46-A59D-77471C99E0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0" y="5837129"/>
            <a:ext cx="10433159" cy="1020871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Helvetica" pitchFamily="2" charset="0"/>
              </a:rPr>
              <a:t>T2-weighted magnetic resonance images of a patient with tuberculosis. </a:t>
            </a:r>
          </a:p>
          <a:p>
            <a:r>
              <a:rPr lang="en-US" dirty="0">
                <a:latin typeface="Helvetica" pitchFamily="2" charset="0"/>
              </a:rPr>
              <a:t>lymphadenopathy involving the submandibular lymph nodes (long arrows) and level II nodes (short arrows)</a:t>
            </a:r>
          </a:p>
          <a:p>
            <a:endParaRPr lang="en-I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2675F9-408D-5A42-A815-4EB8061F9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285" y="0"/>
            <a:ext cx="9887211" cy="574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9819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85504-D94B-F746-B6F4-F5B2FF7B1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486" y="365036"/>
            <a:ext cx="9404723" cy="1400530"/>
          </a:xfrm>
        </p:spPr>
        <p:txBody>
          <a:bodyPr/>
          <a:lstStyle/>
          <a:p>
            <a:r>
              <a:rPr lang="en-IR" dirty="0"/>
              <a:t>5.</a:t>
            </a:r>
            <a:r>
              <a:rPr lang="en-US" dirty="0">
                <a:effectLst/>
                <a:latin typeface="Helvetica" pitchFamily="2" charset="0"/>
              </a:rPr>
              <a:t> Pericoronitis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7882E-A5E7-6843-A534-D5281F357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620" y="1290182"/>
            <a:ext cx="6240552" cy="5567818"/>
          </a:xfrm>
        </p:spPr>
        <p:txBody>
          <a:bodyPr>
            <a:normAutofit/>
          </a:bodyPr>
          <a:lstStyle/>
          <a:p>
            <a:r>
              <a:rPr lang="en-US" dirty="0">
                <a:latin typeface="Helvetica" pitchFamily="2" charset="0"/>
              </a:rPr>
              <a:t>most often in association with mandibular third molars in young adults</a:t>
            </a:r>
          </a:p>
          <a:p>
            <a:pPr marL="0" indent="0">
              <a:buNone/>
            </a:pPr>
            <a:r>
              <a:rPr lang="en-US" sz="2500" b="1" dirty="0">
                <a:solidFill>
                  <a:schemeClr val="tx2"/>
                </a:solidFill>
                <a:latin typeface="Helvetica" pitchFamily="2" charset="0"/>
              </a:rPr>
              <a:t>Imaging Features</a:t>
            </a:r>
          </a:p>
          <a:p>
            <a:r>
              <a:rPr lang="en-US" dirty="0">
                <a:latin typeface="Helvetica" pitchFamily="2" charset="0"/>
              </a:rPr>
              <a:t>range from no changes when the inflammatory lesion is confined to the soft tissues to </a:t>
            </a:r>
            <a:r>
              <a:rPr lang="en-US" b="1" dirty="0">
                <a:solidFill>
                  <a:schemeClr val="accent1"/>
                </a:solidFill>
                <a:latin typeface="Helvetica" pitchFamily="2" charset="0"/>
              </a:rPr>
              <a:t>localized rarefaction </a:t>
            </a:r>
            <a:r>
              <a:rPr lang="en-US" dirty="0">
                <a:latin typeface="Helvetica" pitchFamily="2" charset="0"/>
              </a:rPr>
              <a:t>around the tooth crown and root to </a:t>
            </a:r>
            <a:r>
              <a:rPr lang="en-US" b="1" dirty="0">
                <a:solidFill>
                  <a:schemeClr val="accent1"/>
                </a:solidFill>
                <a:latin typeface="Helvetica" pitchFamily="2" charset="0"/>
              </a:rPr>
              <a:t>sclerosis of the adjacent bone</a:t>
            </a:r>
            <a:r>
              <a:rPr lang="en-US" dirty="0">
                <a:latin typeface="Helvetica" pitchFamily="2" charset="0"/>
              </a:rPr>
              <a:t>. </a:t>
            </a:r>
          </a:p>
          <a:p>
            <a:r>
              <a:rPr lang="en-US" dirty="0">
                <a:latin typeface="Helvetica" pitchFamily="2" charset="0"/>
              </a:rPr>
              <a:t>more exuberant &gt;&gt;&gt; producing </a:t>
            </a:r>
            <a:r>
              <a:rPr lang="en-US" u="sng" dirty="0">
                <a:latin typeface="Helvetica" pitchFamily="2" charset="0"/>
              </a:rPr>
              <a:t>periosteal new bone formation </a:t>
            </a:r>
            <a:r>
              <a:rPr lang="en-US" dirty="0">
                <a:latin typeface="Helvetica" pitchFamily="2" charset="0"/>
              </a:rPr>
              <a:t>and </a:t>
            </a:r>
            <a:r>
              <a:rPr lang="en-US" u="sng" dirty="0">
                <a:latin typeface="Helvetica" pitchFamily="2" charset="0"/>
              </a:rPr>
              <a:t>osteomyelitis</a:t>
            </a:r>
            <a:r>
              <a:rPr lang="en-US" dirty="0">
                <a:latin typeface="Helvetica" pitchFamily="2" charset="0"/>
              </a:rPr>
              <a:t> 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The periphery of the bone changes are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Helvetica" pitchFamily="2" charset="0"/>
              </a:rPr>
              <a:t>poorly defined </a:t>
            </a:r>
            <a:r>
              <a:rPr lang="en-US" dirty="0">
                <a:latin typeface="Helvetica" pitchFamily="2" charset="0"/>
              </a:rPr>
              <a:t>with a gradual transition of the normal trabecular pattern to sclerosis.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A18772-52C3-9B41-91A4-14D02D4FF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458" y="86183"/>
            <a:ext cx="4632541" cy="420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5129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E9F7F-01DA-2141-9ED3-0FA269272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24C103-8341-E349-A558-6BEBB9F09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125" y="5004753"/>
            <a:ext cx="11668835" cy="1243646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evidence of periosteal new bone formation may be seen along an adjacent bone surface, and this 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effectLst/>
                <a:latin typeface="Helvetica" pitchFamily="2" charset="0"/>
              </a:rPr>
              <a:t>may extend superiorly as high as the sigmoid notch of the mandible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1528E1-A7A5-EB4B-883F-69C689747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704" y="452718"/>
            <a:ext cx="7674591" cy="419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1953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5ACDC-7059-C440-AA4E-DEC37F99A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Helvetica" pitchFamily="2" charset="0"/>
              </a:rPr>
              <a:t>Differential Interpretation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8374AE-CD20-0E4B-A305-5C8B427DF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Helvetica" pitchFamily="2" charset="0"/>
              </a:rPr>
              <a:t>The diagnosis of pericoronitis is made clinically rather than radiographically. 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DBI and fibrous dysplasia : clinical symptoms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>
                <a:latin typeface="Helvetica" pitchFamily="2" charset="0"/>
              </a:rPr>
              <a:t>SCC (</a:t>
            </a:r>
            <a:r>
              <a:rPr lang="en-US" dirty="0">
                <a:latin typeface="Helvetica" pitchFamily="2" charset="0"/>
              </a:rPr>
              <a:t>in older patients) and the sclerotic form of osteosarcoma: profound cortical bone destruction and invasion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889645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F7C83-023C-C34A-B113-0D926A917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>
                <a:solidFill>
                  <a:schemeClr val="tx2">
                    <a:lumMod val="75000"/>
                  </a:schemeClr>
                </a:solidFill>
              </a:rPr>
              <a:t>Imaging Examination</a:t>
            </a:r>
            <a:br>
              <a:rPr lang="en-US" dirty="0">
                <a:solidFill>
                  <a:schemeClr val="tx2">
                    <a:lumMod val="75000"/>
                  </a:schemeClr>
                </a:solidFill>
              </a:rPr>
            </a:br>
            <a:endParaRPr lang="en-I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65867D-F92F-9445-8B04-A8A3F40C1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853248"/>
            <a:ext cx="8946541" cy="439515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initial imaging examination </a:t>
            </a:r>
            <a:r>
              <a:rPr lang="en-US" dirty="0"/>
              <a:t>: intraoral periapical and occlusal, and panoramic </a:t>
            </a:r>
          </a:p>
          <a:p>
            <a:r>
              <a:rPr lang="en-US" dirty="0"/>
              <a:t>occlusal images &gt;&gt;&gt; periosteal new bone formation</a:t>
            </a:r>
          </a:p>
          <a:p>
            <a:endParaRPr lang="en-US" dirty="0"/>
          </a:p>
          <a:p>
            <a:r>
              <a:rPr lang="en-US" b="1" dirty="0">
                <a:solidFill>
                  <a:schemeClr val="accent1"/>
                </a:solidFill>
              </a:rPr>
              <a:t>MDCT or CBCT: </a:t>
            </a:r>
            <a:r>
              <a:rPr lang="en-US" dirty="0"/>
              <a:t>choice for detecting periosteal new bone formation and sequestration</a:t>
            </a:r>
          </a:p>
          <a:p>
            <a:r>
              <a:rPr lang="en-US" b="1" dirty="0">
                <a:solidFill>
                  <a:schemeClr val="accent1"/>
                </a:solidFill>
              </a:rPr>
              <a:t>MRI:</a:t>
            </a:r>
            <a:r>
              <a:rPr lang="en-US" dirty="0"/>
              <a:t> changes to the bone marrow </a:t>
            </a:r>
          </a:p>
          <a:p>
            <a:r>
              <a:rPr lang="en-US" dirty="0"/>
              <a:t>Nuclear (99mTc) and gallium (67Ga) : confirm the diagnosis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positive 99mTc: </a:t>
            </a:r>
            <a:r>
              <a:rPr lang="en-US" dirty="0"/>
              <a:t>increased bone metabolic activity </a:t>
            </a:r>
          </a:p>
          <a:p>
            <a:r>
              <a:rPr lang="en-US" b="1" dirty="0">
                <a:solidFill>
                  <a:schemeClr val="accent1"/>
                </a:solidFill>
              </a:rPr>
              <a:t>positive 67Ga : </a:t>
            </a:r>
            <a:r>
              <a:rPr lang="en-US" dirty="0"/>
              <a:t>inflammatory cell infiltrate</a:t>
            </a: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42755730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FA9CB-FDE5-474F-A71C-A7BB3357C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29A5FA-9E79-4B4E-B520-A4A619D17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213712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D752F-AC46-904D-B3A2-25F2F797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Imaging Features</a:t>
            </a:r>
            <a:endParaRPr lang="en-IR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B30704-C168-D34F-AF59-C0C70DC576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Very early lesions &gt;&gt;&gt; very subtle changes, if any, to the periapical tissues on images (diagnosis may rely solely on the patient's clinical signs and symptoms)</a:t>
            </a:r>
          </a:p>
          <a:p>
            <a:r>
              <a:rPr lang="en-US" dirty="0"/>
              <a:t>More longstanding lesions &gt;&gt;&gt; a </a:t>
            </a:r>
            <a:r>
              <a:rPr lang="en-US" b="1" dirty="0">
                <a:solidFill>
                  <a:schemeClr val="accent2"/>
                </a:solidFill>
              </a:rPr>
              <a:t>radiolucent region at the root apex </a:t>
            </a:r>
            <a:r>
              <a:rPr lang="en-US" dirty="0"/>
              <a:t>of a tooth, and a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more diffuse, surrounding area of radiopacity</a:t>
            </a:r>
            <a:endParaRPr lang="en-IR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151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5506B-0E74-114B-8834-7A6E8C9F2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Location</a:t>
            </a: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89898-A47A-5044-A180-782BD0908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016" y="1503124"/>
            <a:ext cx="7539647" cy="4396268"/>
          </a:xfrm>
        </p:spPr>
        <p:txBody>
          <a:bodyPr>
            <a:normAutofit/>
          </a:bodyPr>
          <a:lstStyle/>
          <a:p>
            <a:r>
              <a:rPr lang="en-US" dirty="0">
                <a:latin typeface="Helvetica" pitchFamily="2" charset="0"/>
              </a:rPr>
              <a:t>In most cases &gt;&gt;&gt; apical portion of the periodontal ligament space</a:t>
            </a:r>
          </a:p>
          <a:p>
            <a:r>
              <a:rPr lang="en-US" dirty="0">
                <a:latin typeface="Helvetica" pitchFamily="2" charset="0"/>
              </a:rPr>
              <a:t>Less commonly &gt;&gt;&gt; from accessory root canals, perforations, or root fracture</a:t>
            </a:r>
          </a:p>
          <a:p>
            <a:endParaRPr lang="en-US" dirty="0">
              <a:latin typeface="Helvetica" pitchFamily="2" charset="0"/>
            </a:endParaRPr>
          </a:p>
          <a:p>
            <a:pPr marL="0" indent="0">
              <a:buNone/>
            </a:pPr>
            <a:r>
              <a:rPr lang="en-US" sz="3200" b="1" dirty="0">
                <a:solidFill>
                  <a:schemeClr val="tx2"/>
                </a:solidFill>
                <a:effectLst/>
                <a:latin typeface="Helvetica" pitchFamily="2" charset="0"/>
              </a:rPr>
              <a:t>Periphery</a:t>
            </a:r>
          </a:p>
          <a:p>
            <a:r>
              <a:rPr lang="en-US" dirty="0">
                <a:effectLst/>
                <a:latin typeface="Helvetica" pitchFamily="2" charset="0"/>
              </a:rPr>
              <a:t>poorly defined, zone of bone transition </a:t>
            </a:r>
          </a:p>
          <a:p>
            <a:r>
              <a:rPr lang="en-US" dirty="0">
                <a:effectLst/>
                <a:latin typeface="Helvetica" pitchFamily="2" charset="0"/>
              </a:rPr>
              <a:t>varies from narrow to broad</a:t>
            </a:r>
          </a:p>
          <a:p>
            <a:r>
              <a:rPr lang="en-US" dirty="0">
                <a:effectLst/>
                <a:latin typeface="Helvetica" pitchFamily="2" charset="0"/>
              </a:rPr>
              <a:t>Rarely: well-defined , corticated periphery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pPr marL="0" indent="0">
              <a:buNone/>
            </a:pPr>
            <a:endParaRPr lang="en-US" sz="3200" b="1" dirty="0">
              <a:solidFill>
                <a:schemeClr val="tx2"/>
              </a:solidFill>
              <a:effectLst/>
              <a:latin typeface="Helvetica" pitchFamily="2" charset="0"/>
            </a:endParaRPr>
          </a:p>
          <a:p>
            <a:endParaRPr lang="en-US" dirty="0"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702513-EDA2-5849-BA8A-341AD269B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5310" y="127644"/>
            <a:ext cx="4036690" cy="30563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021CC8-276D-9C47-81EE-C1EA929615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9227" y="3373237"/>
            <a:ext cx="3854007" cy="27895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79123B4-BA2D-9248-962D-1E5DCE1CD4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73234" y="3373237"/>
            <a:ext cx="2018766" cy="278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745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1CEBA4-CB78-9C40-BB9F-7BA3B9F99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907" y="964504"/>
            <a:ext cx="7533474" cy="508422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3"/>
                </a:solidFill>
                <a:latin typeface="Helvetica" pitchFamily="2" charset="0"/>
              </a:rPr>
              <a:t>earliest</a:t>
            </a:r>
            <a:r>
              <a:rPr lang="en-US" dirty="0">
                <a:latin typeface="Helvetica" pitchFamily="2" charset="0"/>
              </a:rPr>
              <a:t> radiologic change &gt;&gt;&gt; </a:t>
            </a:r>
            <a:r>
              <a:rPr lang="en-US" dirty="0">
                <a:solidFill>
                  <a:schemeClr val="accent3"/>
                </a:solidFill>
                <a:latin typeface="Helvetica" pitchFamily="2" charset="0"/>
              </a:rPr>
              <a:t>loss</a:t>
            </a:r>
            <a:r>
              <a:rPr lang="en-US" dirty="0">
                <a:latin typeface="Helvetica" pitchFamily="2" charset="0"/>
              </a:rPr>
              <a:t> of definition of the periapical </a:t>
            </a:r>
            <a:r>
              <a:rPr lang="en-US" dirty="0">
                <a:solidFill>
                  <a:schemeClr val="accent3"/>
                </a:solidFill>
                <a:latin typeface="Helvetica" pitchFamily="2" charset="0"/>
              </a:rPr>
              <a:t>lamina dura</a:t>
            </a:r>
            <a:r>
              <a:rPr lang="en-US" dirty="0">
                <a:latin typeface="Helvetica" pitchFamily="2" charset="0"/>
              </a:rPr>
              <a:t>/ focal widening of the apical PDL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radiolucent (rarefying osteitis) or radiopaque (sclerosing osteitis)</a:t>
            </a:r>
          </a:p>
          <a:p>
            <a:r>
              <a:rPr lang="en-US" dirty="0">
                <a:effectLst/>
                <a:latin typeface="Helvetica" pitchFamily="2" charset="0"/>
              </a:rPr>
              <a:t>sclerotic regions</a:t>
            </a:r>
            <a:r>
              <a:rPr lang="en-US" dirty="0">
                <a:latin typeface="Helvetica" pitchFamily="2" charset="0"/>
              </a:rPr>
              <a:t>: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Helvetica" pitchFamily="2" charset="0"/>
              </a:rPr>
              <a:t>thicker</a:t>
            </a:r>
            <a:r>
              <a:rPr lang="en-US" dirty="0">
                <a:latin typeface="Helvetica" pitchFamily="2" charset="0"/>
              </a:rPr>
              <a:t> than normal trabeculae / increase in the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Helvetica" pitchFamily="2" charset="0"/>
              </a:rPr>
              <a:t>number</a:t>
            </a:r>
            <a:r>
              <a:rPr lang="en-US" dirty="0">
                <a:latin typeface="Helvetica" pitchFamily="2" charset="0"/>
              </a:rPr>
              <a:t> of trabeculae per unit area.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inflammatory response extend to a bone </a:t>
            </a:r>
            <a:r>
              <a:rPr lang="en-US" dirty="0">
                <a:latin typeface="Helvetica" pitchFamily="2" charset="0"/>
              </a:rPr>
              <a:t>border (floor of an Airspace/ maxillary sinus or the cortex of the mandible &gt;&gt;&gt; </a:t>
            </a:r>
            <a:r>
              <a:rPr lang="en-US" dirty="0">
                <a:effectLst/>
                <a:latin typeface="Helvetica" pitchFamily="2" charset="0"/>
              </a:rPr>
              <a:t>stimulate the surface periosteum &gt;&gt;&gt; </a:t>
            </a:r>
            <a:r>
              <a:rPr lang="en-US" b="1" dirty="0">
                <a:solidFill>
                  <a:schemeClr val="accent2"/>
                </a:solidFill>
                <a:effectLst/>
                <a:latin typeface="Helvetica" pitchFamily="2" charset="0"/>
              </a:rPr>
              <a:t>periosteal new bone formation</a:t>
            </a:r>
          </a:p>
          <a:p>
            <a:r>
              <a:rPr lang="en-US" dirty="0">
                <a:effectLst/>
                <a:latin typeface="Helvetica" pitchFamily="2" charset="0"/>
              </a:rPr>
              <a:t>bone border may be </a:t>
            </a:r>
            <a:r>
              <a:rPr lang="en-US" b="1" dirty="0">
                <a:solidFill>
                  <a:schemeClr val="accent2"/>
                </a:solidFill>
                <a:effectLst/>
                <a:latin typeface="Helvetica" pitchFamily="2" charset="0"/>
              </a:rPr>
              <a:t>perforated</a:t>
            </a:r>
            <a:r>
              <a:rPr lang="en-US" dirty="0">
                <a:effectLst/>
                <a:latin typeface="Helvetica" pitchFamily="2" charset="0"/>
              </a:rPr>
              <a:t> and lost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53D291-4B73-F345-93FF-CEEC2F732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0381" y="0"/>
            <a:ext cx="4231619" cy="27807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471E2A-1C05-4A4C-A9BD-28C04AEF1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381" y="3200922"/>
            <a:ext cx="4231619" cy="31910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D3C535A-4342-EA42-976B-6287F03C0F37}"/>
              </a:ext>
            </a:extLst>
          </p:cNvPr>
          <p:cNvSpPr txBox="1"/>
          <p:nvPr/>
        </p:nvSpPr>
        <p:spPr>
          <a:xfrm>
            <a:off x="206680" y="291761"/>
            <a:ext cx="61001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  <a:effectLst/>
                <a:latin typeface="Helvetica" pitchFamily="2" charset="0"/>
              </a:rPr>
              <a:t>Effects on Surrounding Structures</a:t>
            </a:r>
          </a:p>
        </p:txBody>
      </p:sp>
    </p:spTree>
    <p:extLst>
      <p:ext uri="{BB962C8B-B14F-4D97-AF65-F5344CB8AC3E}">
        <p14:creationId xmlns:p14="http://schemas.microsoft.com/office/powerpoint/2010/main" val="2233675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CE025-FC3C-F248-B075-36C78AB23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1B4C15-D1B6-5246-95EF-334C79833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22E2D3-D10E-7A4A-9B7A-6FB64E79C5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82" y="84550"/>
            <a:ext cx="8173232" cy="33444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227766-09D3-AE48-9A20-B2CC7D1220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82" y="3428998"/>
            <a:ext cx="8173232" cy="33444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7977AC-BBDA-854A-ADC7-1BD167F6FE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3843" y="1821789"/>
            <a:ext cx="3928157" cy="260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858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DDCE1-C11D-574C-A562-570F6CE365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094" y="338204"/>
            <a:ext cx="6623881" cy="6275538"/>
          </a:xfrm>
        </p:spPr>
        <p:txBody>
          <a:bodyPr>
            <a:normAutofit/>
          </a:bodyPr>
          <a:lstStyle/>
          <a:p>
            <a:r>
              <a:rPr lang="en-US" sz="1800" dirty="0">
                <a:effectLst/>
                <a:latin typeface="Helvetica" pitchFamily="2" charset="0"/>
              </a:rPr>
              <a:t>symptoms &gt;&gt;&gt;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effectLst/>
                <a:latin typeface="Helvetica" pitchFamily="2" charset="0"/>
              </a:rPr>
              <a:t>cyclical</a:t>
            </a:r>
            <a:r>
              <a:rPr lang="en-US" sz="1800" dirty="0">
                <a:effectLst/>
                <a:latin typeface="Helvetica" pitchFamily="2" charset="0"/>
              </a:rPr>
              <a:t> in nature</a:t>
            </a:r>
          </a:p>
          <a:p>
            <a:r>
              <a:rPr lang="en-US" sz="1800" dirty="0">
                <a:effectLst/>
                <a:latin typeface="Helvetica" pitchFamily="2" charset="0"/>
              </a:rPr>
              <a:t>times of quiescence and relief &gt;&gt;&gt; the osteoblasts deposit new bone on the inner fibrous layer of the elevated periosteum (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effectLst/>
                <a:latin typeface="Helvetica" pitchFamily="2" charset="0"/>
              </a:rPr>
              <a:t>radiopaque line </a:t>
            </a:r>
            <a:r>
              <a:rPr lang="en-US" sz="1800" dirty="0">
                <a:effectLst/>
                <a:latin typeface="Helvetica" pitchFamily="2" charset="0"/>
              </a:rPr>
              <a:t>is visible </a:t>
            </a:r>
            <a:r>
              <a:rPr lang="en-US" sz="1800" b="1" dirty="0">
                <a:solidFill>
                  <a:schemeClr val="accent4">
                    <a:lumMod val="75000"/>
                  </a:schemeClr>
                </a:solidFill>
                <a:effectLst/>
                <a:latin typeface="Helvetica" pitchFamily="2" charset="0"/>
              </a:rPr>
              <a:t>paralleling the cortex </a:t>
            </a:r>
            <a:r>
              <a:rPr lang="en-US" sz="1800" dirty="0">
                <a:effectLst/>
                <a:latin typeface="Helvetica" pitchFamily="2" charset="0"/>
              </a:rPr>
              <a:t>of the bone surface with an intervening</a:t>
            </a:r>
            <a:r>
              <a:rPr lang="en-US" sz="1800" dirty="0">
                <a:latin typeface="Helvetica" pitchFamily="2" charset="0"/>
              </a:rPr>
              <a:t> </a:t>
            </a:r>
            <a:r>
              <a:rPr lang="en-US" sz="1800" dirty="0">
                <a:effectLst/>
                <a:latin typeface="Helvetica" pitchFamily="2" charset="0"/>
              </a:rPr>
              <a:t>radiolucent line)</a:t>
            </a:r>
          </a:p>
          <a:p>
            <a:endParaRPr lang="en-US" sz="1800" dirty="0">
              <a:effectLst/>
              <a:latin typeface="Helvetica" pitchFamily="2" charset="0"/>
            </a:endParaRPr>
          </a:p>
          <a:p>
            <a:r>
              <a:rPr lang="en-US" sz="1800" dirty="0">
                <a:effectLst/>
                <a:latin typeface="Helvetica" pitchFamily="2" charset="0"/>
              </a:rPr>
              <a:t>One or more thin paired layers of connective tissue and new bone being created adjacent to the bone surface</a:t>
            </a:r>
          </a:p>
          <a:p>
            <a:r>
              <a:rPr lang="en-US" sz="1800" dirty="0">
                <a:effectLst/>
                <a:latin typeface="Helvetica" pitchFamily="2" charset="0"/>
              </a:rPr>
              <a:t>around the root apex adjacent to the floor of the maxillary sinus&gt;&gt;&gt; 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  <a:effectLst/>
                <a:latin typeface="Helvetica" pitchFamily="2" charset="0"/>
              </a:rPr>
              <a:t>“halo pattern”</a:t>
            </a:r>
          </a:p>
          <a:p>
            <a:r>
              <a:rPr lang="en-US" sz="1800" dirty="0">
                <a:effectLst/>
                <a:latin typeface="Helvetica" pitchFamily="2" charset="0"/>
              </a:rPr>
              <a:t>surface of the bone &gt;&gt;&gt; 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effectLst/>
                <a:latin typeface="Helvetica" pitchFamily="2" charset="0"/>
              </a:rPr>
              <a:t>“onion skin” </a:t>
            </a:r>
            <a:endParaRPr lang="en-US" sz="1800" b="1" dirty="0">
              <a:solidFill>
                <a:schemeClr val="accent2">
                  <a:lumMod val="50000"/>
                </a:schemeClr>
              </a:solidFill>
              <a:effectLst/>
              <a:latin typeface="Helvetica" pitchFamily="2" charset="0"/>
            </a:endParaRPr>
          </a:p>
          <a:p>
            <a:r>
              <a:rPr lang="en-US" sz="1800" dirty="0">
                <a:effectLst/>
                <a:latin typeface="Helvetica" pitchFamily="2" charset="0"/>
              </a:rPr>
              <a:t>Periosteal reactions may also occur on the </a:t>
            </a:r>
            <a:r>
              <a:rPr lang="en-US" sz="1800" b="1" dirty="0">
                <a:solidFill>
                  <a:schemeClr val="accent5">
                    <a:lumMod val="75000"/>
                  </a:schemeClr>
                </a:solidFill>
                <a:effectLst/>
                <a:latin typeface="Helvetica" pitchFamily="2" charset="0"/>
              </a:rPr>
              <a:t>buccal </a:t>
            </a:r>
            <a:r>
              <a:rPr lang="en-US" sz="1800" dirty="0">
                <a:effectLst/>
                <a:latin typeface="Helvetica" pitchFamily="2" charset="0"/>
              </a:rPr>
              <a:t>or </a:t>
            </a:r>
            <a:r>
              <a:rPr lang="en-US" sz="1800" b="1" dirty="0">
                <a:solidFill>
                  <a:schemeClr val="accent5">
                    <a:lumMod val="75000"/>
                  </a:schemeClr>
                </a:solidFill>
                <a:effectLst/>
                <a:latin typeface="Helvetica" pitchFamily="2" charset="0"/>
              </a:rPr>
              <a:t>lingual</a:t>
            </a:r>
            <a:r>
              <a:rPr lang="en-US" sz="1800" dirty="0">
                <a:effectLst/>
                <a:latin typeface="Helvetica" pitchFamily="2" charset="0"/>
              </a:rPr>
              <a:t> surfaces of the alveolar processes, and in </a:t>
            </a:r>
            <a:r>
              <a:rPr lang="en-US" sz="1800" dirty="0">
                <a:solidFill>
                  <a:srgbClr val="FF0000"/>
                </a:solidFill>
                <a:effectLst/>
                <a:latin typeface="Helvetica" pitchFamily="2" charset="0"/>
              </a:rPr>
              <a:t>rare</a:t>
            </a:r>
            <a:r>
              <a:rPr lang="en-US" sz="1800" dirty="0">
                <a:effectLst/>
                <a:latin typeface="Helvetica" pitchFamily="2" charset="0"/>
              </a:rPr>
              <a:t> cases involve the </a:t>
            </a:r>
            <a:r>
              <a:rPr lang="en-US" sz="1800" b="1" dirty="0">
                <a:solidFill>
                  <a:srgbClr val="FF0000"/>
                </a:solidFill>
                <a:effectLst/>
                <a:latin typeface="Helvetica" pitchFamily="2" charset="0"/>
              </a:rPr>
              <a:t>inferior</a:t>
            </a:r>
            <a:r>
              <a:rPr lang="en-US" sz="1800" dirty="0">
                <a:effectLst/>
                <a:latin typeface="Helvetica" pitchFamily="2" charset="0"/>
              </a:rPr>
              <a:t> surface of the mandible.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127258-C3A9-5649-8935-38A3E6306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975" y="1187275"/>
            <a:ext cx="5065229" cy="313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5986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{D9140B73-000F-7142-8D5F-588F6CD65E31}tf10001062</Template>
  <TotalTime>1992</TotalTime>
  <Words>2447</Words>
  <Application>Microsoft Macintosh PowerPoint</Application>
  <PresentationFormat>Widescreen</PresentationFormat>
  <Paragraphs>257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Century Gothic</vt:lpstr>
      <vt:lpstr>Helvetica</vt:lpstr>
      <vt:lpstr>Wingdings 3</vt:lpstr>
      <vt:lpstr>Ion</vt:lpstr>
      <vt:lpstr>Inflammatory Conditions of the Jaws</vt:lpstr>
      <vt:lpstr>PowerPoint Presentation</vt:lpstr>
      <vt:lpstr>1.Periapical Inflammatory Disease </vt:lpstr>
      <vt:lpstr>Imaging Examination </vt:lpstr>
      <vt:lpstr>Imaging Features</vt:lpstr>
      <vt:lpstr>Location</vt:lpstr>
      <vt:lpstr>PowerPoint Presentation</vt:lpstr>
      <vt:lpstr>PowerPoint Presentation</vt:lpstr>
      <vt:lpstr>PowerPoint Presentation</vt:lpstr>
      <vt:lpstr>PowerPoint Presentation</vt:lpstr>
      <vt:lpstr>Effects on Adjacent Teeth </vt:lpstr>
      <vt:lpstr>PowerPoint Presentation</vt:lpstr>
      <vt:lpstr>Differential Interpretation </vt:lpstr>
      <vt:lpstr>PowerPoint Presentation</vt:lpstr>
      <vt:lpstr>2. Osteomyelitis </vt:lpstr>
      <vt:lpstr>Disease Mechanism </vt:lpstr>
      <vt:lpstr>PowerPoint Presentation</vt:lpstr>
      <vt:lpstr>Imaging Examination </vt:lpstr>
      <vt:lpstr>Imaging Features </vt:lpstr>
      <vt:lpstr>Internal structure </vt:lpstr>
      <vt:lpstr>PowerPoint Presentation</vt:lpstr>
      <vt:lpstr>Effects on surrounding structures </vt:lpstr>
      <vt:lpstr>PowerPoint Presentation</vt:lpstr>
      <vt:lpstr>Effects on adjacent teeth  </vt:lpstr>
      <vt:lpstr>Differential Interpretation </vt:lpstr>
      <vt:lpstr>PowerPoint Presentation</vt:lpstr>
      <vt:lpstr>3.Radiation-Induced Changes to the Jaws </vt:lpstr>
      <vt:lpstr>Imaging Features </vt:lpstr>
      <vt:lpstr>PowerPoint Presentation</vt:lpstr>
      <vt:lpstr>Differential Interpretation </vt:lpstr>
      <vt:lpstr>4.Medication-Related Osteonecrosis of the Jaws </vt:lpstr>
      <vt:lpstr>Imaging Features </vt:lpstr>
      <vt:lpstr>PowerPoint Presentation</vt:lpstr>
      <vt:lpstr>Diagnostic Imaging of Soft Tissue Involvement </vt:lpstr>
      <vt:lpstr>PowerPoint Presentation</vt:lpstr>
      <vt:lpstr>PowerPoint Presentation</vt:lpstr>
      <vt:lpstr>5. Pericoronitis </vt:lpstr>
      <vt:lpstr>PowerPoint Presentation</vt:lpstr>
      <vt:lpstr>Differential Interpretation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Inflammatory Conditions of the Jaws</dc:title>
  <dc:creator>Microsoft Office User</dc:creator>
  <cp:lastModifiedBy>Microsoft Office User</cp:lastModifiedBy>
  <cp:revision>19</cp:revision>
  <dcterms:created xsi:type="dcterms:W3CDTF">2025-09-20T20:38:13Z</dcterms:created>
  <dcterms:modified xsi:type="dcterms:W3CDTF">2025-10-04T14:24:28Z</dcterms:modified>
</cp:coreProperties>
</file>